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70" r:id="rId5"/>
    <p:sldId id="284" r:id="rId6"/>
    <p:sldId id="289" r:id="rId7"/>
    <p:sldId id="269" r:id="rId8"/>
    <p:sldId id="287" r:id="rId9"/>
    <p:sldId id="290" r:id="rId10"/>
    <p:sldId id="288" r:id="rId11"/>
    <p:sldId id="291" r:id="rId12"/>
    <p:sldId id="272" r:id="rId13"/>
    <p:sldId id="294" r:id="rId14"/>
    <p:sldId id="292" r:id="rId15"/>
    <p:sldId id="295" r:id="rId16"/>
    <p:sldId id="296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4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F11EF-1639-AFE1-C7AF-08DE8A16E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37D8D4-1B51-D82C-AE1D-36279E6EB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2DD699-5F96-42B9-915C-5833E1B3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F9729D-12E7-A97E-F401-E802201B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F8C534-B483-9E62-2E80-78818E81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79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125D3-A1B0-07BB-BC1C-2E4987D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C4508D-B7CA-8D52-6240-9F129C862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6FC5D0-734A-A80C-5F9B-D6EB3060B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B86E1C-F67A-D535-2AF3-21403E0FA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232A35-DCD1-2712-5612-B81C1D7A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1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BC14BB5-539C-C2FE-891A-19AE67A8E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3410C7A-E7F0-ACB8-23F5-6120BE3E9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192DBE-A2EF-7EE9-FE63-AE71B4D37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CB7176-1050-B301-6879-28058685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74406B-762E-261E-69E5-C41D7128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48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A06BCE-B9AF-AE49-609D-4EE086B6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939B6D-8647-75D9-1152-740BD584D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A60B37-8CB5-1069-5C0B-567FF11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A7B81-FCAC-327C-1534-847FCD7D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015519-D359-743E-AE10-13B3EFAA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05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01F2E6-505E-9ADB-3975-D223D44D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7BF8D2-7307-BA4F-FB2F-C29599B39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E4503B-788C-5C41-CC13-C26F78D97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38395B-C1FF-0057-569C-D9790440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BA763D-2680-A32D-F688-B6D8D0D0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77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007FE0-07A6-328A-E7F3-6D7F8B86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527DCA-7719-FF3C-ED71-649922CA6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6B3F69-12C6-E4C5-A47C-38A64354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21B966-EF9C-954B-D2D2-97B46369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7D0BEC-4C31-805B-AC17-F333983C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A868A4-B865-9455-A6BB-6AC0359B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32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45D14E-C837-C384-DE89-36D19EBD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72C632-43C9-118F-15E8-1FEDE34F7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A26DED-88F6-10D6-5E94-E00BF6387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616557-1B82-ACED-EF80-9644D1204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175CE9-DAD4-7595-A758-B9D43301A5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F37A85F-555A-58E4-C78F-3480890B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3FE96F-BCCE-F5DA-0198-C092D23F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11D40C-686B-B5F8-0925-73440F17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8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F84B1-175C-990C-72D7-1992997D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84A44F1-3B34-AFDB-B3B6-86853AF1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82AD76-DBED-40B4-B360-860D80AF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B87F18-8260-C92D-9AEE-518E8A1D2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7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1FEBDA-9E4E-0587-9FB1-723CE159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FA7870-99D1-6586-DCF7-596A0690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91C2A3-1E6D-489E-C205-89518CC1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99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267FD-2EBA-7330-7618-389A6677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D60EE3-56F3-E6E1-B1B8-BD4F81C3B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AA2689-866C-E5A7-7712-26B6608BB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EA219F-A4C5-9A45-EAEB-EC2AC0C2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F8009-85B7-AB4E-6EC9-A7A78261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478D08-82EC-641F-3093-9CB3D03F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70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A88D43-E3A1-B79B-5529-A7FEA545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6196217-7CA5-C4AF-CC03-D0ADFA589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F3CF6C-335C-AC9D-086E-C7327D888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001EB8-9FF0-214E-3D91-D504392D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A649D6-8A9C-BCBF-41C3-E10F2637E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817392-DE10-D830-E58B-65AAB8E8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18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29D0563-3EDD-20C0-BCF6-36BBAA31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9C8A12-9A39-0643-9FBC-85104CAF2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84C21D-870C-A296-48F3-5128FA0F1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2A1C2D-77B2-4227-BA21-B350A6599BD0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5DD4DD-1A87-AE9F-E61D-C5B8892D0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939CE3-FA58-E28A-8E2A-041C6F823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40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8461959-A470-63FD-F153-26FB95061790}"/>
              </a:ext>
            </a:extLst>
          </p:cNvPr>
          <p:cNvSpPr txBox="1"/>
          <p:nvPr/>
        </p:nvSpPr>
        <p:spPr>
          <a:xfrm>
            <a:off x="1270000" y="1905000"/>
            <a:ext cx="965200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7200" b="1" dirty="0" err="1">
                <a:solidFill>
                  <a:srgbClr val="FFFFFF"/>
                </a:solidFill>
              </a:rPr>
              <a:t>Alflight</a:t>
            </a:r>
            <a:endParaRPr lang="fr-FR" sz="7200" b="1" dirty="0">
              <a:solidFill>
                <a:srgbClr val="FFFFFF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480512-33D4-08F9-468E-28B8DF117A7C}"/>
              </a:ext>
            </a:extLst>
          </p:cNvPr>
          <p:cNvSpPr txBox="1"/>
          <p:nvPr/>
        </p:nvSpPr>
        <p:spPr>
          <a:xfrm>
            <a:off x="1270000" y="3429000"/>
            <a:ext cx="9652000" cy="5232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2800" dirty="0">
                <a:solidFill>
                  <a:srgbClr val="FFFFFF"/>
                </a:solidFill>
              </a:rPr>
              <a:t>Votre assistant de préparation de vol VFR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B23432-8AB0-C109-5D54-103B8A9BC20F}"/>
              </a:ext>
            </a:extLst>
          </p:cNvPr>
          <p:cNvSpPr txBox="1"/>
          <p:nvPr/>
        </p:nvSpPr>
        <p:spPr>
          <a:xfrm>
            <a:off x="1270000" y="5842000"/>
            <a:ext cx="96520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1600" dirty="0">
                <a:solidFill>
                  <a:srgbClr val="FFFFFF"/>
                </a:solidFill>
              </a:rPr>
              <a:t>Solution professionnelle pour pilotes privés â€¢ Version Beta</a:t>
            </a:r>
          </a:p>
        </p:txBody>
      </p:sp>
    </p:spTree>
    <p:extLst>
      <p:ext uri="{BB962C8B-B14F-4D97-AF65-F5344CB8AC3E}">
        <p14:creationId xmlns:p14="http://schemas.microsoft.com/office/powerpoint/2010/main" val="277376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AD2F3-E635-99AA-60DA-B08BB1CD1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6C574-4654-649D-DE50-DB542772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2: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Meteo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elmemetn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impressible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mais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centraisable</a:t>
            </a:r>
            <a:b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Durée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moyenne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 10-15 minutes (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tout </a:t>
            </a:r>
            <a:r>
              <a:rPr lang="en-US" sz="1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</a:t>
            </a: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bien...)</a:t>
            </a:r>
            <a:b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B8F1203-BD39-BBC4-4FC6-FF2519F0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21302"/>
          <a:stretch>
            <a:fillRect/>
          </a:stretch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8" name="Image 7" descr="Une image contenant texte, carte, diagramme, atlas&#10;&#10;Le contenu généré par l’IA peut être incorrect.">
            <a:extLst>
              <a:ext uri="{FF2B5EF4-FFF2-40B4-BE49-F238E27FC236}">
                <a16:creationId xmlns:a16="http://schemas.microsoft.com/office/drawing/2014/main" id="{6BAD7F60-41FB-64E6-BDEC-E3FA8CCB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9" r="18349" b="-1"/>
          <a:stretch>
            <a:fillRect/>
          </a:stretch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Image 3" descr="Une image contenant texte, écriture manuscrite, papier, noir et blanc&#10;&#10;Le contenu généré par l’IA peut être incorrect.">
            <a:extLst>
              <a:ext uri="{FF2B5EF4-FFF2-40B4-BE49-F238E27FC236}">
                <a16:creationId xmlns:a16="http://schemas.microsoft.com/office/drawing/2014/main" id="{018A7F96-9EBA-64F0-2755-1EC2B0078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8" b="19482"/>
          <a:stretch>
            <a:fillRect/>
          </a:stretch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0D610A0-E1C2-9DA2-4736-45E44BD052A5}"/>
              </a:ext>
            </a:extLst>
          </p:cNvPr>
          <p:cNvSpPr txBox="1"/>
          <p:nvPr/>
        </p:nvSpPr>
        <p:spPr>
          <a:xfrm>
            <a:off x="5105400" y="4507187"/>
            <a:ext cx="6899275" cy="2274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Récupérer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les METAR/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TAF.TEMis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et WINDTEMP AEROWEB (5-10 min)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 tout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analyser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a la main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Doite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tre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fait un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dernie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moment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Valide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la vol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Permet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 de verifier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si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vent + condition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memeto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compatible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Earodrome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sont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accessible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endParaRPr lang="en-US" sz="8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VS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Manuelle</a:t>
            </a: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Identifier sur les carte,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analyser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et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exhaustif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Alflight</a:t>
            </a:r>
            <a:endParaRPr lang="en-US" sz="800" dirty="0">
              <a:solidFill>
                <a:schemeClr val="bg1">
                  <a:alpha val="80000"/>
                </a:schemeClr>
              </a:solidFill>
            </a:endParaRP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Analyse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avec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reusmer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des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elemtn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significtaif</a:t>
            </a:r>
            <a:endParaRPr lang="en-US" sz="800" dirty="0">
              <a:solidFill>
                <a:schemeClr val="bg1">
                  <a:alpha val="80000"/>
                </a:schemeClr>
              </a:solidFill>
            </a:endParaRP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Centraliser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et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complié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avec le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reste</a:t>
            </a:r>
            <a:r>
              <a:rPr lang="en-US" sz="800" dirty="0">
                <a:solidFill>
                  <a:schemeClr val="bg1">
                    <a:alpha val="80000"/>
                  </a:schemeClr>
                </a:solidFill>
              </a:rPr>
              <a:t> des </a:t>
            </a:r>
            <a:r>
              <a:rPr lang="en-US" sz="800" dirty="0" err="1">
                <a:solidFill>
                  <a:schemeClr val="bg1">
                    <a:alpha val="80000"/>
                  </a:schemeClr>
                </a:solidFill>
              </a:rPr>
              <a:t>eleme,nt</a:t>
            </a:r>
            <a:endParaRPr lang="en-US" sz="8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9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38385-68C5-0491-6595-7DE64A690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46CA90B-6242-2747-5E9D-D256AD928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287E6-6EC4-40DD-9878-440FADAB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Étape 2 : Fini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B4BF06FB-BD51-8263-F71C-0151BFF5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1EE4F27-8E1A-76F1-5974-BE333F3F4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45F104-0D96-AE48-8287-FFEE9DBD0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855D96-EED0-6B75-899D-A81D75A3A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Ellipse 27">
            <a:extLst>
              <a:ext uri="{FF2B5EF4-FFF2-40B4-BE49-F238E27FC236}">
                <a16:creationId xmlns:a16="http://schemas.microsoft.com/office/drawing/2014/main" id="{ED14D1A6-EF02-5ECF-65F8-9A7C8600CA88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CF04C64-6B5B-51DC-9395-539324BA35F8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1A39024-5BC1-3703-DF2F-36DD87204D21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EC3CBA3B-7D51-711F-2AC2-2B0E2F12A05A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2493E4BD-56AD-2C7A-F09C-7F8835CCFB48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10FDDCD6-8D5C-79CD-07EE-FBE1D32E7D4B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98C92FE8-579D-F00D-2922-4E15AB7B10F8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94490D7-DF3D-7801-00DC-B77CA79BEEAD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6BC8CEEF-26C6-4069-18B3-6E5DA5CE4EB4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3AE7586B-85C3-9008-00A7-C8D8D79379AD}"/>
              </a:ext>
            </a:extLst>
          </p:cNvPr>
          <p:cNvSpPr txBox="1"/>
          <p:nvPr/>
        </p:nvSpPr>
        <p:spPr>
          <a:xfrm>
            <a:off x="5048251" y="1505694"/>
            <a:ext cx="6140449" cy="368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bg1"/>
                </a:solidFill>
              </a:rPr>
              <a:t>Navigation qui est valide et sans contrant indication</a:t>
            </a:r>
            <a:endParaRPr lang="fr-FR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42EE91A5-18B3-0FFE-BAEB-35B965D9D532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76DE8E11-F922-7857-00B6-5CA56236ED9D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5E7D163-251B-980C-CCEC-52127DE96F0B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D2D1AB19-7F6F-2337-AD6E-F0504D2E3300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A52FDD65-5F14-BC96-BDFD-282349E99A19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A651243-B5E4-FAB5-448C-23C857F01AE3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EEDDA121-9185-DA65-3399-4875C9544439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992362BD-C7FA-5339-F2DE-70C82BA0BBB8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F632E12C-21BA-2DCB-12D1-29EB44ED5E0E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53128A7-0FA8-F4C3-8B93-280A4668F78F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BD40D893-010F-7533-91C1-56E1DA147D08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5CBF13A5-189E-AF3F-CA84-225B922B84EC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82FA94B4-D302-CD93-36F5-3D84CBDD0381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226EFDD-A43E-FAE5-993C-DE198CC04F55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543B29A-29A3-CEA3-B862-9C23B7206EB5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215FBA5-0CF2-9D39-2FC2-5BF8F80004D4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84D4A42-3AE4-5F37-4CF3-4ABECA914B74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B6800097-9293-A965-B99C-E81CB81249D6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0DCE00C4-6CCB-A8EB-F386-95E1041F58E3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11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dirty="0">
                <a:solidFill>
                  <a:schemeClr val="bg1"/>
                </a:solidFill>
              </a:rPr>
              <a:t>Étape 3 : </a:t>
            </a:r>
            <a:r>
              <a:rPr lang="fr-FR" sz="4000" dirty="0" err="1">
                <a:solidFill>
                  <a:schemeClr val="bg1"/>
                </a:solidFill>
              </a:rPr>
              <a:t>Weight</a:t>
            </a:r>
            <a:r>
              <a:rPr lang="fr-FR" sz="4000" dirty="0">
                <a:solidFill>
                  <a:schemeClr val="bg1"/>
                </a:solidFill>
              </a:rPr>
              <a:t> &amp; Balance et Check Final</a:t>
            </a: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743FEF58-4F28-AA4F-2ED2-9B61957BF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Durée moyenne : 10-15 minutes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Pourquoi 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⚖️ Masse et Centrage (15-20 min)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Chercher masse à vide avion (Carnet de Route)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Calculer masse équipage : 2 personnes avec son positionnement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Calculer masse bagages (estimation...)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Calculer masse carburant : Fuel(L) × 0.72 kg/L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Additionner pour avoir masse totale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Vérifier &lt; MTOW (Maximum Takeoff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Weight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Calculer centrage (moments) :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  - Moment = Masse × Bras de levier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  - Chercher les bras de levier dans le POH (tableau complexe)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  - Calculer moment total et CG position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Reporter sur l'enveloppe de centrage POH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 b="1">
                <a:solidFill>
                  <a:srgbClr val="EF4444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 • ❌ Refaire si hors enveloppe (déplacer bagages, enlever carburant...)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4E233-E5A8-C830-4B8E-51661DAE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4B851A9-E507-6564-056B-0BE6F7EC3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85C13-49FC-6CD3-A8E8-710A3DD8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dirty="0">
                <a:solidFill>
                  <a:schemeClr val="bg1"/>
                </a:solidFill>
              </a:rPr>
              <a:t>Étape 3 : Finie</a:t>
            </a: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475DBFA3-F99A-F1B9-3102-CC49B8536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158D36-106B-1C35-EBF4-2CC8F16CC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BF1911B-AFE3-B810-2AD5-C3D2B0BBA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095A75-3A23-0D36-090C-B95FC884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3B17-3318-9E14-55AF-00E09B795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Notre avion est en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caopcité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de faire le vol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5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Maule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Tout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dfoit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faia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ala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fmin</a:t>
            </a:r>
            <a:endParaRPr lang="fr-FR" sz="5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Lamoiond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modicaiotn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impluqsue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dirty="0" err="1">
                <a:solidFill>
                  <a:schemeClr val="bg1">
                    <a:alpha val="80000"/>
                  </a:schemeClr>
                </a:solidFill>
              </a:rPr>
              <a:t>modi</a:t>
            </a:r>
            <a:r>
              <a:rPr lang="fr-FR" sz="500" dirty="0">
                <a:solidFill>
                  <a:schemeClr val="bg1">
                    <a:alpha val="80000"/>
                  </a:schemeClr>
                </a:solidFill>
              </a:rPr>
              <a:t> du calcule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5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38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472E7-4982-C213-7BC1-47C55132B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A16B6-E270-F227-F6CA-DE4EFBAF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Étape 4: Performance et distance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1A42B5-D9C9-A356-D6E9-BFBE7AAD2676}"/>
              </a:ext>
            </a:extLst>
          </p:cNvPr>
          <p:cNvSpPr txBox="1"/>
          <p:nvPr/>
        </p:nvSpPr>
        <p:spPr>
          <a:xfrm>
            <a:off x="3157538" y="412454"/>
            <a:ext cx="3243262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Masse et </a:t>
            </a:r>
            <a:r>
              <a:rPr lang="en-US" sz="800" i="1" dirty="0" err="1"/>
              <a:t>centrage</a:t>
            </a:r>
            <a:r>
              <a:rPr lang="en-US" sz="800" i="1" dirty="0"/>
              <a:t> -10-15 minutes (avec </a:t>
            </a:r>
            <a:r>
              <a:rPr lang="en-US" sz="800" i="1" dirty="0" err="1"/>
              <a:t>erreurs</a:t>
            </a:r>
            <a:r>
              <a:rPr lang="en-US" sz="800" i="1" dirty="0"/>
              <a:t> </a:t>
            </a:r>
            <a:r>
              <a:rPr lang="en-US" sz="800" i="1" dirty="0" err="1"/>
              <a:t>fréquentes</a:t>
            </a:r>
            <a:r>
              <a:rPr lang="en-US" sz="800" i="1" dirty="0"/>
              <a:t>...)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Altide</a:t>
            </a:r>
            <a:r>
              <a:rPr lang="en-US" sz="800" i="1" dirty="0"/>
              <a:t> de </a:t>
            </a:r>
            <a:r>
              <a:rPr lang="en-US" sz="800" i="1" dirty="0" err="1"/>
              <a:t>l’aerodrome</a:t>
            </a:r>
            <a:r>
              <a:rPr lang="en-US" sz="800" i="1" dirty="0"/>
              <a:t> (</a:t>
            </a:r>
            <a:r>
              <a:rPr lang="en-US" sz="800" i="1" dirty="0" err="1"/>
              <a:t>Etpa</a:t>
            </a:r>
            <a:r>
              <a:rPr lang="en-US" sz="800" i="1" dirty="0"/>
              <a:t> 1)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Tempertaure</a:t>
            </a:r>
            <a:r>
              <a:rPr lang="en-US" sz="800" i="1" dirty="0"/>
              <a:t> + vent a </a:t>
            </a:r>
            <a:r>
              <a:rPr lang="en-US" sz="800" i="1" dirty="0" err="1"/>
              <a:t>niva</a:t>
            </a:r>
            <a:r>
              <a:rPr lang="en-US" sz="800" i="1" dirty="0"/>
              <a:t> aerodrome + </a:t>
            </a:r>
            <a:r>
              <a:rPr lang="en-US" sz="800" i="1" dirty="0" err="1"/>
              <a:t>etape</a:t>
            </a:r>
            <a:r>
              <a:rPr lang="en-US" sz="800" i="1" dirty="0"/>
              <a:t> de la </a:t>
            </a:r>
            <a:r>
              <a:rPr lang="en-US" sz="800" i="1" dirty="0" err="1"/>
              <a:t>piste</a:t>
            </a:r>
            <a:r>
              <a:rPr lang="en-US" sz="800" i="1" dirty="0"/>
              <a:t> </a:t>
            </a:r>
            <a:r>
              <a:rPr lang="en-US" sz="800" i="1" dirty="0" err="1"/>
              <a:t>Metar</a:t>
            </a:r>
            <a:r>
              <a:rPr lang="en-US" sz="800" i="1" dirty="0"/>
              <a:t> (</a:t>
            </a:r>
            <a:r>
              <a:rPr lang="en-US" sz="800" i="1" dirty="0" err="1"/>
              <a:t>etape</a:t>
            </a:r>
            <a:r>
              <a:rPr lang="en-US" sz="800" i="1" dirty="0"/>
              <a:t> 2)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Masse de </a:t>
            </a:r>
            <a:r>
              <a:rPr lang="en-US" sz="800" i="1" dirty="0" err="1"/>
              <a:t>l’aviton</a:t>
            </a:r>
            <a:r>
              <a:rPr lang="en-US" sz="800" i="1" dirty="0"/>
              <a:t> (</a:t>
            </a:r>
            <a:r>
              <a:rPr lang="en-US" sz="800" i="1" dirty="0" err="1"/>
              <a:t>etape</a:t>
            </a:r>
            <a:r>
              <a:rPr lang="en-US" sz="800" i="1" dirty="0"/>
              <a:t> 3)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endParaRPr lang="en-US" sz="800" i="1" dirty="0"/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ABAQUE </a:t>
            </a:r>
            <a:r>
              <a:rPr lang="en-US" sz="800" i="1" dirty="0" err="1"/>
              <a:t>ou</a:t>
            </a:r>
            <a:r>
              <a:rPr lang="en-US" sz="800" i="1" dirty="0"/>
              <a:t> Les Tableau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Probleme</a:t>
            </a:r>
            <a:r>
              <a:rPr lang="en-US" sz="800" i="1" dirty="0"/>
              <a:t> tout les MANEXE Ne se </a:t>
            </a:r>
            <a:r>
              <a:rPr lang="en-US" sz="800" i="1" dirty="0" err="1"/>
              <a:t>ressemble</a:t>
            </a:r>
            <a:r>
              <a:rPr lang="en-US" sz="800" i="1" dirty="0"/>
              <a:t> pas </a:t>
            </a:r>
            <a:r>
              <a:rPr lang="en-US" sz="800" i="1" dirty="0" err="1"/>
              <a:t>parfois</a:t>
            </a:r>
            <a:r>
              <a:rPr lang="en-US" sz="800" i="1" dirty="0"/>
              <a:t> chez un </a:t>
            </a:r>
            <a:r>
              <a:rPr lang="en-US" sz="800" i="1" dirty="0" err="1"/>
              <a:t>même</a:t>
            </a:r>
            <a:r>
              <a:rPr lang="en-US" sz="800" i="1" dirty="0"/>
              <a:t> </a:t>
            </a:r>
            <a:r>
              <a:rPr lang="en-US" sz="800" i="1" dirty="0" err="1"/>
              <a:t>constructeur</a:t>
            </a:r>
            <a:r>
              <a:rPr lang="en-US" sz="800" i="1" dirty="0"/>
              <a:t> (EXEMPLE GUVV et HSTR) distance de </a:t>
            </a:r>
            <a:r>
              <a:rPr lang="en-US" sz="800" i="1" dirty="0" err="1"/>
              <a:t>décollage</a:t>
            </a:r>
            <a:endParaRPr lang="en-US" sz="800" i="1" dirty="0"/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4 tableaux a </a:t>
            </a:r>
            <a:r>
              <a:rPr lang="en-US" sz="800" i="1" dirty="0" err="1"/>
              <a:t>analyser</a:t>
            </a:r>
            <a:r>
              <a:rPr lang="en-US" sz="800" i="1" dirty="0"/>
              <a:t>: take off distance, take off </a:t>
            </a:r>
            <a:r>
              <a:rPr lang="en-US" sz="800" i="1" dirty="0" err="1"/>
              <a:t>diance</a:t>
            </a:r>
            <a:r>
              <a:rPr lang="en-US" sz="800" i="1" dirty="0"/>
              <a:t> + 50ft, landing </a:t>
            </a:r>
            <a:r>
              <a:rPr lang="en-US" sz="800" i="1" dirty="0" err="1"/>
              <a:t>disanta</a:t>
            </a:r>
            <a:r>
              <a:rPr lang="en-US" sz="800" i="1" dirty="0"/>
              <a:t>, abnormal landing distance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Exemple</a:t>
            </a:r>
            <a:r>
              <a:rPr lang="en-US" sz="800" i="1" dirty="0"/>
              <a:t> Sstrasbourg: 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Mass 1110, vent face 5kt, alt 505ft, </a:t>
            </a:r>
            <a:r>
              <a:rPr lang="en-US" sz="800" i="1" dirty="0" err="1"/>
              <a:t>temperation</a:t>
            </a:r>
            <a:r>
              <a:rPr lang="en-US" sz="800" i="1" dirty="0"/>
              <a:t> 10°C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 err="1"/>
              <a:t>Apres</a:t>
            </a:r>
            <a:r>
              <a:rPr lang="en-US" sz="800" i="1" dirty="0"/>
              <a:t> comparer avec les distance </a:t>
            </a:r>
            <a:r>
              <a:rPr lang="en-US" sz="800" i="1" dirty="0" err="1"/>
              <a:t>depcaler</a:t>
            </a:r>
            <a:r>
              <a:rPr lang="en-US" sz="800" i="1" dirty="0"/>
              <a:t> des aerodrome </a:t>
            </a:r>
            <a:r>
              <a:rPr lang="en-US" sz="800" i="1" dirty="0" err="1"/>
              <a:t>choisis</a:t>
            </a:r>
            <a:endParaRPr lang="en-US" sz="800" i="1" dirty="0"/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en-US" sz="800" i="1" dirty="0"/>
              <a:t>Pas compatible ? Retour a </a:t>
            </a:r>
            <a:r>
              <a:rPr lang="en-US" sz="800" i="1" dirty="0" err="1"/>
              <a:t>l’etape</a:t>
            </a:r>
            <a:r>
              <a:rPr lang="en-US" sz="800" i="1" dirty="0"/>
              <a:t> 1</a:t>
            </a:r>
          </a:p>
        </p:txBody>
      </p:sp>
      <p:pic>
        <p:nvPicPr>
          <p:cNvPr id="5" name="Image 4" descr="Une image contenant diagramme, texte, ligne&#10;&#10;Le contenu généré par l’IA peut être incorrect.">
            <a:extLst>
              <a:ext uri="{FF2B5EF4-FFF2-40B4-BE49-F238E27FC236}">
                <a16:creationId xmlns:a16="http://schemas.microsoft.com/office/drawing/2014/main" id="{ABFA5BF2-111C-9130-BDBB-955A4452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6"/>
          <a:stretch>
            <a:fillRect/>
          </a:stretch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9" name="Image 8" descr="Une image contenant texte, noir et blanc, nombre, document&#10;&#10;Le contenu généré par l’IA peut être incorrect.">
            <a:extLst>
              <a:ext uri="{FF2B5EF4-FFF2-40B4-BE49-F238E27FC236}">
                <a16:creationId xmlns:a16="http://schemas.microsoft.com/office/drawing/2014/main" id="{C20A7024-60AE-439B-1FF8-712B20B29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1083"/>
          <a:stretch>
            <a:fillRect/>
          </a:stretch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F9F774-F324-8164-BF6B-1C72D42A5140}"/>
              </a:ext>
            </a:extLst>
          </p:cNvPr>
          <p:cNvSpPr/>
          <p:nvPr/>
        </p:nvSpPr>
        <p:spPr>
          <a:xfrm>
            <a:off x="6591299" y="1653540"/>
            <a:ext cx="5600701" cy="922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6C6C8-7169-A080-BFEE-97B90D7270C5}"/>
              </a:ext>
            </a:extLst>
          </p:cNvPr>
          <p:cNvSpPr/>
          <p:nvPr/>
        </p:nvSpPr>
        <p:spPr>
          <a:xfrm>
            <a:off x="8526780" y="1348740"/>
            <a:ext cx="601980" cy="122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3A4E64-12F7-18F2-6522-ED712A536AFB}"/>
              </a:ext>
            </a:extLst>
          </p:cNvPr>
          <p:cNvSpPr/>
          <p:nvPr/>
        </p:nvSpPr>
        <p:spPr>
          <a:xfrm>
            <a:off x="1348740" y="5372100"/>
            <a:ext cx="1874520" cy="1165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05CA9-B81E-CBF9-88F9-29A594A6654E}"/>
              </a:ext>
            </a:extLst>
          </p:cNvPr>
          <p:cNvSpPr/>
          <p:nvPr/>
        </p:nvSpPr>
        <p:spPr>
          <a:xfrm>
            <a:off x="3393281" y="5495924"/>
            <a:ext cx="864394" cy="104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0C69CE-2145-164F-71F7-224EE911A290}"/>
              </a:ext>
            </a:extLst>
          </p:cNvPr>
          <p:cNvSpPr/>
          <p:nvPr/>
        </p:nvSpPr>
        <p:spPr>
          <a:xfrm>
            <a:off x="4519613" y="5657850"/>
            <a:ext cx="942975" cy="94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43F34-C6EF-7B1A-C73F-E9BE2533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1D23B4-8872-E8DC-8DFE-BFD4FFEA1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4093D-298D-0134-EEEE-39197C5B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dirty="0">
                <a:solidFill>
                  <a:schemeClr val="bg1"/>
                </a:solidFill>
              </a:rPr>
              <a:t>Étape 4 : Finie</a:t>
            </a: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F927AD0C-B5A9-CCC8-1BD6-4AE99A441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438860-AE30-6988-83E8-14132BC49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171180-4B48-687C-0079-C41BEF1E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D7323D-5D66-8F2E-3DAE-A1DD7BC16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DC1C2-F6D2-40D6-E3B4-909DF0D3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On sait que l’avions et en capacité de décoller et d’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atterier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tout au long de la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nav</a:t>
            </a: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VS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Pas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recie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erreut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de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precision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et le ratio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Alflight</a:t>
            </a: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Calacule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et recalcule automatique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5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FCEB3-32E2-06EF-4CB8-575C0A7C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16036B-C16E-618B-7AB6-EA007EB07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2A6AC-0801-9296-A168-35CCC748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dirty="0">
                <a:solidFill>
                  <a:schemeClr val="bg1"/>
                </a:solidFill>
              </a:rPr>
              <a:t>Étape 5 : Imprimer et centraliser et </a:t>
            </a:r>
            <a:r>
              <a:rPr lang="fr-FR" sz="4000" dirty="0" err="1">
                <a:solidFill>
                  <a:schemeClr val="bg1"/>
                </a:solidFill>
              </a:rPr>
              <a:t>preparer</a:t>
            </a:r>
            <a:endParaRPr lang="fr-FR" sz="40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10D31-8588-C449-395C-118492CB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2D47C4A-0D81-3AEB-EDCD-AAAB92FE9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FC1285-34EC-8CE6-542A-70D0D4ED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37B6-F089-8833-774D-3283369E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Dossier de vol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Imprimer les doc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memeto</a:t>
            </a: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Noter les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perfomencae</a:t>
            </a: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Notre le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fraquance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et les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elemetn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importet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meteo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element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notam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metar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diver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fres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Vor,…)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Carte vac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Masse et centrage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Apaier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 note (</a:t>
            </a:r>
            <a:r>
              <a:rPr lang="fr-FR" sz="1400" dirty="0" err="1">
                <a:solidFill>
                  <a:schemeClr val="bg1">
                    <a:alpha val="80000"/>
                  </a:schemeClr>
                </a:solidFill>
              </a:rPr>
              <a:t>claiarance</a:t>
            </a:r>
            <a:r>
              <a:rPr lang="fr-FR" sz="1400" dirty="0">
                <a:solidFill>
                  <a:schemeClr val="bg1">
                    <a:alpha val="80000"/>
                  </a:schemeClr>
                </a:solidFill>
              </a:rPr>
              <a:t>, bloc, heur de passage)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46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dirty="0"/>
              <a:t>Étape 5/5 : </a:t>
            </a:r>
            <a:r>
              <a:rPr lang="fr-FR" dirty="0"/>
              <a:t>la </a:t>
            </a:r>
            <a:r>
              <a:rPr lang="fr-FR" dirty="0" err="1"/>
              <a:t>preparation</a:t>
            </a:r>
            <a:r>
              <a:rPr lang="fr-FR" dirty="0"/>
              <a:t> est Complete : </a:t>
            </a:r>
            <a:r>
              <a:rPr dirty="0"/>
              <a:t>Le Cauchemar des </a:t>
            </a:r>
            <a:r>
              <a:rPr dirty="0" err="1"/>
              <a:t>Changements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6360" cy="4351338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⚠️ CHAQUE modification = </a:t>
            </a:r>
            <a:r>
              <a:rPr dirty="0" err="1"/>
              <a:t>Recommencer</a:t>
            </a:r>
            <a:r>
              <a:rPr dirty="0"/>
              <a:t> </a:t>
            </a:r>
            <a:r>
              <a:rPr dirty="0" err="1"/>
              <a:t>partiellement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totalement</a:t>
            </a:r>
            <a:endParaRPr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dirty="0"/>
              <a:t>❌ </a:t>
            </a:r>
            <a:r>
              <a:rPr dirty="0" err="1"/>
              <a:t>Changement</a:t>
            </a:r>
            <a:r>
              <a:rPr dirty="0"/>
              <a:t> </a:t>
            </a:r>
            <a:r>
              <a:rPr dirty="0" err="1"/>
              <a:t>météo</a:t>
            </a:r>
            <a:r>
              <a:rPr dirty="0"/>
              <a:t> ? TOUT RECOMMENCER !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Nouveau METAR → Nouvelles </a:t>
            </a:r>
            <a:r>
              <a:rPr dirty="0" err="1"/>
              <a:t>températures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Recalculer</a:t>
            </a:r>
            <a:r>
              <a:rPr dirty="0"/>
              <a:t> PA, DA, performances </a:t>
            </a:r>
            <a:r>
              <a:rPr dirty="0" err="1"/>
              <a:t>décollage</a:t>
            </a:r>
            <a:r>
              <a:rPr dirty="0"/>
              <a:t>/</a:t>
            </a:r>
            <a:r>
              <a:rPr dirty="0" err="1"/>
              <a:t>atterrissage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Nouveaux vents → </a:t>
            </a:r>
            <a:r>
              <a:rPr dirty="0" err="1"/>
              <a:t>Recalculer</a:t>
            </a:r>
            <a:r>
              <a:rPr dirty="0"/>
              <a:t> </a:t>
            </a:r>
            <a:r>
              <a:rPr dirty="0" err="1"/>
              <a:t>vitesses</a:t>
            </a:r>
            <a:r>
              <a:rPr dirty="0"/>
              <a:t> sol, temps, carburant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Conditions </a:t>
            </a:r>
            <a:r>
              <a:rPr dirty="0" err="1"/>
              <a:t>détériorées</a:t>
            </a:r>
            <a:r>
              <a:rPr dirty="0"/>
              <a:t> → </a:t>
            </a:r>
            <a:r>
              <a:rPr dirty="0" err="1"/>
              <a:t>Chercher</a:t>
            </a:r>
            <a:r>
              <a:rPr dirty="0"/>
              <a:t> un </a:t>
            </a:r>
            <a:r>
              <a:rPr dirty="0" err="1"/>
              <a:t>aérodrome</a:t>
            </a:r>
            <a:r>
              <a:rPr dirty="0"/>
              <a:t> de </a:t>
            </a:r>
            <a:r>
              <a:rPr dirty="0" err="1"/>
              <a:t>dégagement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Refaire</a:t>
            </a:r>
            <a:r>
              <a:rPr dirty="0"/>
              <a:t> les </a:t>
            </a:r>
            <a:r>
              <a:rPr dirty="0" err="1"/>
              <a:t>calculs</a:t>
            </a:r>
            <a:r>
              <a:rPr dirty="0"/>
              <a:t> pour le </a:t>
            </a:r>
            <a:r>
              <a:rPr dirty="0" err="1"/>
              <a:t>dégagement</a:t>
            </a:r>
            <a:r>
              <a:rPr dirty="0"/>
              <a:t> (METAR, VAC, </a:t>
            </a:r>
            <a:r>
              <a:rPr dirty="0" err="1"/>
              <a:t>perfs</a:t>
            </a:r>
            <a:r>
              <a:rPr dirty="0"/>
              <a:t>...)</a:t>
            </a:r>
          </a:p>
          <a:p>
            <a:pPr>
              <a:spcBef>
                <a:spcPts val="800"/>
              </a:spcBef>
              <a:defRPr sz="1600"/>
            </a:pPr>
            <a:endParaRPr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dirty="0"/>
              <a:t>❌ </a:t>
            </a:r>
            <a:r>
              <a:rPr dirty="0" err="1"/>
              <a:t>Passager</a:t>
            </a:r>
            <a:r>
              <a:rPr dirty="0"/>
              <a:t> </a:t>
            </a:r>
            <a:r>
              <a:rPr dirty="0" err="1"/>
              <a:t>supplémentaire</a:t>
            </a:r>
            <a:r>
              <a:rPr dirty="0"/>
              <a:t> ? TOUT RECOMMENCER !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Recalculer</a:t>
            </a:r>
            <a:r>
              <a:rPr dirty="0"/>
              <a:t> masse et </a:t>
            </a:r>
            <a:r>
              <a:rPr dirty="0" err="1"/>
              <a:t>centrage</a:t>
            </a:r>
            <a:r>
              <a:rPr dirty="0"/>
              <a:t> </a:t>
            </a:r>
            <a:r>
              <a:rPr dirty="0" err="1"/>
              <a:t>complet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Nouvelles performances </a:t>
            </a:r>
            <a:r>
              <a:rPr dirty="0" err="1"/>
              <a:t>décollage</a:t>
            </a:r>
            <a:r>
              <a:rPr dirty="0"/>
              <a:t> (masse </a:t>
            </a:r>
            <a:r>
              <a:rPr dirty="0" err="1"/>
              <a:t>augmentée</a:t>
            </a:r>
            <a:r>
              <a:rPr dirty="0"/>
              <a:t>)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Recalculer</a:t>
            </a:r>
            <a:r>
              <a:rPr dirty="0"/>
              <a:t> </a:t>
            </a:r>
            <a:r>
              <a:rPr dirty="0" err="1"/>
              <a:t>consommation</a:t>
            </a:r>
            <a:r>
              <a:rPr dirty="0"/>
              <a:t> carburant (avion plus </a:t>
            </a:r>
            <a:r>
              <a:rPr dirty="0" err="1"/>
              <a:t>lourd</a:t>
            </a:r>
            <a:r>
              <a:rPr dirty="0"/>
              <a:t>)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</a:t>
            </a:r>
            <a:r>
              <a:rPr dirty="0" err="1"/>
              <a:t>Potentiellement</a:t>
            </a:r>
            <a:r>
              <a:rPr dirty="0"/>
              <a:t> : </a:t>
            </a:r>
            <a:r>
              <a:rPr dirty="0" err="1"/>
              <a:t>retirer</a:t>
            </a:r>
            <a:r>
              <a:rPr dirty="0"/>
              <a:t> des </a:t>
            </a:r>
            <a:r>
              <a:rPr dirty="0" err="1"/>
              <a:t>bagages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du carburant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Si hors </a:t>
            </a:r>
            <a:r>
              <a:rPr dirty="0" err="1"/>
              <a:t>enveloppe</a:t>
            </a:r>
            <a:r>
              <a:rPr dirty="0"/>
              <a:t> </a:t>
            </a:r>
            <a:r>
              <a:rPr dirty="0" err="1"/>
              <a:t>centrage</a:t>
            </a:r>
            <a:r>
              <a:rPr dirty="0"/>
              <a:t> → </a:t>
            </a:r>
            <a:r>
              <a:rPr dirty="0" err="1"/>
              <a:t>Reorganiser</a:t>
            </a:r>
            <a:r>
              <a:rPr dirty="0"/>
              <a:t> </a:t>
            </a:r>
            <a:r>
              <a:rPr dirty="0" err="1"/>
              <a:t>chargement</a:t>
            </a:r>
            <a:endParaRPr dirty="0"/>
          </a:p>
          <a:p>
            <a:pPr>
              <a:spcBef>
                <a:spcPts val="800"/>
              </a:spcBef>
              <a:defRPr sz="1600"/>
            </a:pPr>
            <a:endParaRPr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dirty="0"/>
              <a:t>❌ </a:t>
            </a:r>
            <a:r>
              <a:rPr dirty="0" err="1"/>
              <a:t>Changement</a:t>
            </a:r>
            <a:r>
              <a:rPr dirty="0"/>
              <a:t> de </a:t>
            </a:r>
            <a:r>
              <a:rPr dirty="0" err="1"/>
              <a:t>piste</a:t>
            </a:r>
            <a:r>
              <a:rPr dirty="0"/>
              <a:t> ? </a:t>
            </a:r>
            <a:r>
              <a:rPr dirty="0" err="1"/>
              <a:t>Recalculer</a:t>
            </a:r>
            <a:r>
              <a:rPr dirty="0"/>
              <a:t> !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Nouvelle orientation </a:t>
            </a:r>
            <a:r>
              <a:rPr dirty="0" err="1"/>
              <a:t>piste</a:t>
            </a:r>
            <a:r>
              <a:rPr dirty="0"/>
              <a:t> → </a:t>
            </a:r>
            <a:r>
              <a:rPr dirty="0" err="1"/>
              <a:t>Recalculer</a:t>
            </a:r>
            <a:r>
              <a:rPr dirty="0"/>
              <a:t> </a:t>
            </a:r>
            <a:r>
              <a:rPr dirty="0" err="1"/>
              <a:t>composantes</a:t>
            </a:r>
            <a:r>
              <a:rPr dirty="0"/>
              <a:t> vent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Nouvelle longueur </a:t>
            </a:r>
            <a:r>
              <a:rPr dirty="0" err="1"/>
              <a:t>piste</a:t>
            </a:r>
            <a:r>
              <a:rPr dirty="0"/>
              <a:t> → </a:t>
            </a:r>
            <a:r>
              <a:rPr dirty="0" err="1"/>
              <a:t>Revérifier</a:t>
            </a:r>
            <a:r>
              <a:rPr dirty="0"/>
              <a:t> performances</a:t>
            </a:r>
          </a:p>
          <a:p>
            <a:pPr>
              <a:spcBef>
                <a:spcPts val="800"/>
              </a:spcBef>
              <a:defRPr sz="1600"/>
            </a:pPr>
            <a:endParaRPr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dirty="0"/>
              <a:t>❌ Retard au </a:t>
            </a:r>
            <a:r>
              <a:rPr dirty="0" err="1"/>
              <a:t>départ</a:t>
            </a:r>
            <a:r>
              <a:rPr dirty="0"/>
              <a:t> ? Mise à jour !</a:t>
            </a:r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Nouveaux </a:t>
            </a:r>
            <a:r>
              <a:rPr dirty="0" err="1"/>
              <a:t>horaires</a:t>
            </a:r>
            <a:r>
              <a:rPr dirty="0"/>
              <a:t> → Nouveau TAF</a:t>
            </a:r>
            <a:endParaRPr lang="fr-FR" dirty="0"/>
          </a:p>
          <a:p>
            <a:pPr lvl="1">
              <a:spcBef>
                <a:spcPts val="400"/>
              </a:spcBef>
              <a:defRPr sz="1400"/>
            </a:pPr>
            <a:r>
              <a:rPr lang="fr-FR" dirty="0" err="1"/>
              <a:t>Modificaiotn</a:t>
            </a:r>
            <a:r>
              <a:rPr lang="fr-FR" dirty="0"/>
              <a:t> du nombre de personnes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dirty="0"/>
              <a:t>Avions plus </a:t>
            </a:r>
            <a:r>
              <a:rPr lang="fr-FR" dirty="0" err="1"/>
              <a:t>disponble</a:t>
            </a:r>
            <a:r>
              <a:rPr lang="fr-FR" dirty="0"/>
              <a:t> ?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Nouveau METAR → </a:t>
            </a:r>
            <a:r>
              <a:rPr dirty="0" err="1"/>
              <a:t>Températures</a:t>
            </a:r>
            <a:r>
              <a:rPr dirty="0"/>
              <a:t>/vents </a:t>
            </a:r>
            <a:r>
              <a:rPr dirty="0" err="1"/>
              <a:t>différents</a:t>
            </a:r>
            <a:endParaRPr dirty="0"/>
          </a:p>
          <a:p>
            <a:pPr lvl="1">
              <a:spcBef>
                <a:spcPts val="400"/>
              </a:spcBef>
              <a:defRPr sz="1400"/>
            </a:pPr>
            <a:r>
              <a:rPr dirty="0"/>
              <a:t>  • Plan de vol à modifier (OLIVIA)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4060" y="1825625"/>
            <a:ext cx="4229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sz="1800" i="1" dirty="0">
                <a:solidFill>
                  <a:srgbClr val="6B0F2B"/>
                </a:solidFill>
              </a:rPr>
              <a:t>🚨 La réalité de CHAQUE préparation de vol sans aide numérique</a:t>
            </a:r>
          </a:p>
          <a:p>
            <a:pPr>
              <a:spcBef>
                <a:spcPts val="800"/>
              </a:spcBef>
              <a:defRPr sz="1600"/>
            </a:pPr>
            <a:r>
              <a:rPr lang="fr-FR" sz="1600" dirty="0"/>
              <a:t>⏱️ TEMPS TOTAL : 1h00 à 1h30 de préparation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Pour UN SEUL vol de navigation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Sans compter les erreurs et oublis...</a:t>
            </a:r>
          </a:p>
          <a:p>
            <a:pPr>
              <a:spcBef>
                <a:spcPts val="800"/>
              </a:spcBef>
              <a:defRPr sz="1600"/>
            </a:pPr>
            <a:endParaRPr lang="fr-FR" sz="1600" dirty="0"/>
          </a:p>
          <a:p>
            <a:pPr>
              <a:spcBef>
                <a:spcPts val="800"/>
              </a:spcBef>
              <a:defRPr sz="1600"/>
            </a:pPr>
            <a:r>
              <a:rPr lang="fr-FR" sz="1600" dirty="0"/>
              <a:t>🧠 CHARGE MENTALE : Maximale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5 sites web différents à consulter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20+ calculs manuels (risques d'erreur élevés)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Documents papier éparpillés partout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Impossible de tout garder en tête</a:t>
            </a:r>
          </a:p>
          <a:p>
            <a:pPr>
              <a:spcBef>
                <a:spcPts val="800"/>
              </a:spcBef>
              <a:defRPr sz="1600"/>
            </a:pPr>
            <a:endParaRPr lang="fr-FR" sz="160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sz="1600" b="1" dirty="0">
                <a:solidFill>
                  <a:srgbClr val="EF4444"/>
                </a:solidFill>
              </a:rPr>
              <a:t>⚠️ RISQUES D'ERREURS : Très élevés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Oubli d'un NOTAM critique (piste fermée)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Erreur de calcul dans les performances (dangereux !)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Mauvaise lecture d'un abaque (±15% d'erreur)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Confusion entre unités (</a:t>
            </a:r>
            <a:r>
              <a:rPr lang="fr-FR" sz="1400" dirty="0" err="1"/>
              <a:t>ft</a:t>
            </a:r>
            <a:r>
              <a:rPr lang="fr-FR" sz="1400" dirty="0"/>
              <a:t>/m, kt/km/h, L/gal...)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Document périmé non détecté</a:t>
            </a:r>
          </a:p>
          <a:p>
            <a:pPr>
              <a:spcBef>
                <a:spcPts val="800"/>
              </a:spcBef>
              <a:defRPr sz="1600"/>
            </a:pPr>
            <a:endParaRPr lang="fr-FR" sz="1600" dirty="0"/>
          </a:p>
          <a:p>
            <a:pPr>
              <a:spcBef>
                <a:spcPts val="800"/>
              </a:spcBef>
              <a:defRPr sz="1600"/>
            </a:pPr>
            <a:r>
              <a:rPr lang="fr-FR" sz="1600" dirty="0"/>
              <a:t>😤 FRUSTRATION : Maximum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Répétitif, chronophage, source de stress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Décourage les vols spontanés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dirty="0"/>
              <a:t>  • Vol de 1h30 = 3h de préparation (ratio 2:1 !)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t>ET SI...</a:t>
            </a:r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t>Tout cela pouvait prendre 15 minutes 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B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665595" y="2286000"/>
            <a:ext cx="5812810" cy="1764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rPr dirty="0"/>
              <a:t>Avec </a:t>
            </a:r>
            <a:r>
              <a:rPr lang="fr-FR" dirty="0" err="1"/>
              <a:t>Alflight</a:t>
            </a:r>
            <a:endParaRPr dirty="0"/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dirty="0"/>
              <a:t>La </a:t>
            </a:r>
            <a:r>
              <a:rPr dirty="0" err="1"/>
              <a:t>préparation</a:t>
            </a:r>
            <a:r>
              <a:rPr dirty="0"/>
              <a:t> de vol </a:t>
            </a:r>
            <a:r>
              <a:rPr dirty="0" err="1"/>
              <a:t>réinventée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7472" y="265176"/>
            <a:ext cx="11844528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6000" b="1">
                <a:solidFill>
                  <a:srgbClr val="FFFFFF"/>
                </a:solidFill>
              </a:defRPr>
            </a:pPr>
            <a:r>
              <a:rPr dirty="0"/>
              <a:t>Preparer un vol SANS </a:t>
            </a:r>
            <a:r>
              <a:rPr lang="fr-FR" dirty="0" err="1"/>
              <a:t>Alflight</a:t>
            </a:r>
            <a:r>
              <a:rPr dirty="0"/>
              <a:t>...</a:t>
            </a:r>
          </a:p>
          <a:p>
            <a:pPr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dirty="0"/>
              <a:t>Bienvenue dans le cauchemar du </a:t>
            </a:r>
            <a:r>
              <a:rPr dirty="0" err="1"/>
              <a:t>pilote</a:t>
            </a:r>
            <a:r>
              <a:rPr dirty="0"/>
              <a:t> </a:t>
            </a:r>
            <a:r>
              <a:rPr dirty="0" err="1"/>
              <a:t>moderne</a:t>
            </a:r>
            <a:endParaRPr lang="fr-FR" dirty="0"/>
          </a:p>
          <a:p>
            <a:pPr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endParaRPr lang="fr-FR" dirty="0"/>
          </a:p>
          <a:p>
            <a:pPr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lang="fr-FR" dirty="0" err="1"/>
              <a:t>Mùajortié</a:t>
            </a:r>
            <a:r>
              <a:rPr lang="fr-FR" dirty="0"/>
              <a:t> des </a:t>
            </a:r>
            <a:r>
              <a:rPr lang="fr-FR" dirty="0" err="1"/>
              <a:t>accdient</a:t>
            </a:r>
            <a:r>
              <a:rPr lang="fr-FR" dirty="0"/>
              <a:t> de vol sont du au facteur </a:t>
            </a:r>
            <a:r>
              <a:rPr lang="fr-FR" dirty="0" err="1"/>
              <a:t>huamin</a:t>
            </a:r>
            <a:r>
              <a:rPr lang="fr-FR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dirty="0"/>
              <a:t>Comment </a:t>
            </a:r>
            <a:r>
              <a:rPr dirty="0" err="1"/>
              <a:t>Fonctionne</a:t>
            </a:r>
            <a:r>
              <a:rPr dirty="0"/>
              <a:t> </a:t>
            </a:r>
            <a:r>
              <a:rPr lang="fr-FR" dirty="0" err="1"/>
              <a:t>Alflight</a:t>
            </a:r>
            <a:r>
              <a:rPr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🎯 2 étapes simples pour 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efficacité</a:t>
            </a:r>
            <a:r>
              <a:rPr dirty="0"/>
              <a:t> </a:t>
            </a:r>
            <a:r>
              <a:rPr dirty="0" err="1"/>
              <a:t>maximale</a:t>
            </a: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📱 </a:t>
            </a:r>
            <a:r>
              <a:rPr lang="fr-FR" dirty="0" err="1"/>
              <a:t>Alflight</a:t>
            </a:r>
            <a:r>
              <a:rPr dirty="0"/>
              <a:t> </a:t>
            </a:r>
            <a:r>
              <a:rPr dirty="0" err="1"/>
              <a:t>révolutionne</a:t>
            </a:r>
            <a:r>
              <a:rPr dirty="0"/>
              <a:t> la </a:t>
            </a:r>
            <a:r>
              <a:rPr dirty="0" err="1"/>
              <a:t>préparation</a:t>
            </a:r>
            <a:r>
              <a:rPr dirty="0"/>
              <a:t> de vol </a:t>
            </a:r>
            <a:r>
              <a:rPr dirty="0" err="1"/>
              <a:t>en</a:t>
            </a:r>
            <a:r>
              <a:rPr dirty="0"/>
              <a:t> 2 étapes :</a:t>
            </a:r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1️⃣ PREMIÈRE UTILISATION : Configuration </a:t>
            </a:r>
            <a:r>
              <a:rPr dirty="0" err="1"/>
              <a:t>initiale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⏱️ Durée : 10-15 minutes (UNE SEULE FOIS)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Créer</a:t>
            </a:r>
            <a:r>
              <a:rPr dirty="0"/>
              <a:t>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profil</a:t>
            </a:r>
            <a:r>
              <a:rPr dirty="0"/>
              <a:t> </a:t>
            </a:r>
            <a:r>
              <a:rPr dirty="0" err="1"/>
              <a:t>pilote</a:t>
            </a:r>
            <a:r>
              <a:rPr dirty="0"/>
              <a:t> (</a:t>
            </a:r>
            <a:r>
              <a:rPr dirty="0" err="1"/>
              <a:t>licences</a:t>
            </a:r>
            <a:r>
              <a:rPr dirty="0"/>
              <a:t>, qualifications)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Télécharger</a:t>
            </a:r>
            <a:r>
              <a:rPr dirty="0"/>
              <a:t> </a:t>
            </a:r>
            <a:r>
              <a:rPr dirty="0" err="1"/>
              <a:t>vos</a:t>
            </a:r>
            <a:r>
              <a:rPr dirty="0"/>
              <a:t> avions </a:t>
            </a:r>
            <a:r>
              <a:rPr dirty="0" err="1"/>
              <a:t>favoris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la bibliothèque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Configurer</a:t>
            </a:r>
            <a:r>
              <a:rPr dirty="0"/>
              <a:t> </a:t>
            </a:r>
            <a:r>
              <a:rPr dirty="0" err="1"/>
              <a:t>vos</a:t>
            </a:r>
            <a:r>
              <a:rPr dirty="0"/>
              <a:t> </a:t>
            </a:r>
            <a:r>
              <a:rPr dirty="0" err="1"/>
              <a:t>préférences</a:t>
            </a:r>
            <a:r>
              <a:rPr dirty="0"/>
              <a:t> (</a:t>
            </a:r>
            <a:r>
              <a:rPr dirty="0" err="1"/>
              <a:t>unités</a:t>
            </a:r>
            <a:r>
              <a:rPr dirty="0"/>
              <a:t>, </a:t>
            </a:r>
            <a:r>
              <a:rPr dirty="0" err="1"/>
              <a:t>aérodromes</a:t>
            </a:r>
            <a:r>
              <a:rPr dirty="0"/>
              <a:t> </a:t>
            </a:r>
            <a:r>
              <a:rPr dirty="0" err="1"/>
              <a:t>habituels</a:t>
            </a:r>
            <a:r>
              <a:rPr dirty="0"/>
              <a:t>)</a:t>
            </a:r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2️⃣ CHAQUE VOL SUIVANT : </a:t>
            </a:r>
            <a:r>
              <a:rPr dirty="0" err="1"/>
              <a:t>Préparation</a:t>
            </a:r>
            <a:r>
              <a:rPr dirty="0"/>
              <a:t> </a:t>
            </a:r>
            <a:r>
              <a:rPr dirty="0" err="1"/>
              <a:t>instantanée</a:t>
            </a:r>
            <a:endParaRPr dirty="0"/>
          </a:p>
          <a:p>
            <a:pPr lvl="1">
              <a:spcBef>
                <a:spcPts val="600"/>
              </a:spcBef>
              <a:defRPr sz="1500" b="1">
                <a:solidFill>
                  <a:srgbClr val="3B82F6"/>
                </a:solidFill>
              </a:defRPr>
            </a:pPr>
            <a:r>
              <a:rPr dirty="0"/>
              <a:t>⚡ Durée : 3 MINUTES CHRONO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Saisir</a:t>
            </a:r>
            <a:r>
              <a:rPr dirty="0"/>
              <a:t> </a:t>
            </a:r>
            <a:r>
              <a:rPr dirty="0" err="1"/>
              <a:t>départ</a:t>
            </a:r>
            <a:r>
              <a:rPr dirty="0"/>
              <a:t>/</a:t>
            </a:r>
            <a:r>
              <a:rPr dirty="0" err="1"/>
              <a:t>arrivée</a:t>
            </a:r>
            <a:r>
              <a:rPr dirty="0"/>
              <a:t> → Tout le </a:t>
            </a:r>
            <a:r>
              <a:rPr dirty="0" err="1"/>
              <a:t>reste</a:t>
            </a:r>
            <a:r>
              <a:rPr dirty="0"/>
              <a:t> est AUTOMATIQUE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Validation des </a:t>
            </a:r>
            <a:r>
              <a:rPr dirty="0" err="1"/>
              <a:t>calculs</a:t>
            </a:r>
            <a:r>
              <a:rPr dirty="0"/>
              <a:t> → Prêt à </a:t>
            </a:r>
            <a:r>
              <a:rPr dirty="0" err="1"/>
              <a:t>décoller</a:t>
            </a:r>
            <a:r>
              <a:rPr dirty="0"/>
              <a:t> !</a:t>
            </a:r>
          </a:p>
          <a:p>
            <a:pPr marL="0" indent="0">
              <a:spcBef>
                <a:spcPts val="1000"/>
              </a:spcBef>
              <a:buNone/>
              <a:defRPr sz="1800"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t>1️⃣ Première Utilisation : Configuration Initiale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⏱️ Durée </a:t>
            </a:r>
            <a:r>
              <a:rPr dirty="0" err="1"/>
              <a:t>totale</a:t>
            </a:r>
            <a:r>
              <a:rPr dirty="0"/>
              <a:t> : 10-15 minutes (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seule</a:t>
            </a:r>
            <a:r>
              <a:rPr dirty="0"/>
              <a:t> </a:t>
            </a:r>
            <a:r>
              <a:rPr dirty="0" err="1"/>
              <a:t>fois</a:t>
            </a:r>
            <a:r>
              <a:rPr dirty="0"/>
              <a:t> dans </a:t>
            </a:r>
            <a:r>
              <a:rPr dirty="0" err="1"/>
              <a:t>votre</a:t>
            </a:r>
            <a:r>
              <a:rPr dirty="0"/>
              <a:t> vie de </a:t>
            </a:r>
            <a:r>
              <a:rPr dirty="0" err="1"/>
              <a:t>pilote</a:t>
            </a:r>
            <a:r>
              <a:rPr dirty="0"/>
              <a:t> !)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👤 ÉTAPE 1 : </a:t>
            </a:r>
            <a:r>
              <a:rPr dirty="0" err="1"/>
              <a:t>Profil</a:t>
            </a:r>
            <a:r>
              <a:rPr dirty="0"/>
              <a:t> </a:t>
            </a:r>
            <a:r>
              <a:rPr dirty="0" err="1"/>
              <a:t>Pilote</a:t>
            </a:r>
            <a:r>
              <a:rPr dirty="0"/>
              <a:t> (3-5 min)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Nom, </a:t>
            </a:r>
            <a:r>
              <a:rPr dirty="0" err="1"/>
              <a:t>prénom</a:t>
            </a:r>
            <a:r>
              <a:rPr dirty="0"/>
              <a:t>, date de naissance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Licence</a:t>
            </a:r>
            <a:r>
              <a:rPr dirty="0"/>
              <a:t> (LAPL, PPL, CPL...) + </a:t>
            </a:r>
            <a:r>
              <a:rPr dirty="0" err="1"/>
              <a:t>numéro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Qualifications (SEP, MEP, Night, IR...)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Certificat</a:t>
            </a:r>
            <a:r>
              <a:rPr dirty="0"/>
              <a:t> </a:t>
            </a:r>
            <a:r>
              <a:rPr dirty="0" err="1"/>
              <a:t>médical</a:t>
            </a:r>
            <a:r>
              <a:rPr dirty="0"/>
              <a:t> (</a:t>
            </a:r>
            <a:r>
              <a:rPr dirty="0" err="1"/>
              <a:t>classe</a:t>
            </a:r>
            <a:r>
              <a:rPr dirty="0"/>
              <a:t> + date expiration)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Alertes</a:t>
            </a:r>
            <a:r>
              <a:rPr dirty="0"/>
              <a:t> </a:t>
            </a:r>
            <a:r>
              <a:rPr dirty="0" err="1"/>
              <a:t>automatiques</a:t>
            </a:r>
            <a:r>
              <a:rPr dirty="0"/>
              <a:t> pour </a:t>
            </a:r>
            <a:r>
              <a:rPr dirty="0" err="1"/>
              <a:t>renouvellements</a:t>
            </a:r>
            <a:r>
              <a:rPr dirty="0"/>
              <a:t> !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✈️ ÉTAPE 2 : </a:t>
            </a:r>
            <a:r>
              <a:rPr dirty="0" err="1"/>
              <a:t>Télécharger</a:t>
            </a:r>
            <a:r>
              <a:rPr dirty="0"/>
              <a:t> Avions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Accéder</a:t>
            </a:r>
            <a:r>
              <a:rPr dirty="0"/>
              <a:t> bibliothèque </a:t>
            </a:r>
            <a:r>
              <a:rPr dirty="0" err="1"/>
              <a:t>intégrée</a:t>
            </a:r>
            <a:r>
              <a:rPr dirty="0"/>
              <a:t> (50+ </a:t>
            </a:r>
            <a:r>
              <a:rPr dirty="0" err="1"/>
              <a:t>modèles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Rechercher</a:t>
            </a:r>
            <a:r>
              <a:rPr dirty="0"/>
              <a:t> </a:t>
            </a:r>
            <a:r>
              <a:rPr dirty="0" err="1"/>
              <a:t>votre</a:t>
            </a:r>
            <a:r>
              <a:rPr dirty="0"/>
              <a:t> avion (DA40 NG, C172, PA28...)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Télécharger</a:t>
            </a:r>
            <a:r>
              <a:rPr dirty="0"/>
              <a:t> : performances + </a:t>
            </a:r>
            <a:r>
              <a:rPr dirty="0" err="1"/>
              <a:t>abaques</a:t>
            </a:r>
            <a:r>
              <a:rPr dirty="0"/>
              <a:t> + </a:t>
            </a:r>
            <a:r>
              <a:rPr dirty="0" err="1"/>
              <a:t>limites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Ajouter</a:t>
            </a:r>
            <a:r>
              <a:rPr dirty="0"/>
              <a:t> </a:t>
            </a:r>
            <a:r>
              <a:rPr dirty="0" err="1"/>
              <a:t>immatriculation</a:t>
            </a:r>
            <a:r>
              <a:rPr dirty="0"/>
              <a:t> (F-HSTR, F-GXYZ...)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Avion prêt avec TOUTES </a:t>
            </a:r>
            <a:r>
              <a:rPr dirty="0" err="1"/>
              <a:t>ses</a:t>
            </a:r>
            <a:r>
              <a:rPr dirty="0"/>
              <a:t> données techniques !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⚙️ ÉTAPE 3 : </a:t>
            </a:r>
            <a:r>
              <a:rPr dirty="0" err="1"/>
              <a:t>Préférences</a:t>
            </a:r>
            <a:r>
              <a:rPr dirty="0"/>
              <a:t> </a:t>
            </a:r>
            <a:r>
              <a:rPr dirty="0" err="1"/>
              <a:t>Unités</a:t>
            </a:r>
            <a:r>
              <a:rPr dirty="0"/>
              <a:t>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Choisir</a:t>
            </a:r>
            <a:r>
              <a:rPr dirty="0"/>
              <a:t> preset </a:t>
            </a:r>
            <a:r>
              <a:rPr dirty="0" err="1"/>
              <a:t>rapide</a:t>
            </a:r>
            <a:r>
              <a:rPr dirty="0"/>
              <a:t> : EASA (Europe) </a:t>
            </a:r>
            <a:r>
              <a:rPr dirty="0" err="1"/>
              <a:t>ou</a:t>
            </a:r>
            <a:r>
              <a:rPr dirty="0"/>
              <a:t> FAA (USA)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Ou </a:t>
            </a:r>
            <a:r>
              <a:rPr dirty="0" err="1"/>
              <a:t>personnaliser</a:t>
            </a:r>
            <a:r>
              <a:rPr dirty="0"/>
              <a:t> : distances (nm/km), </a:t>
            </a:r>
            <a:r>
              <a:rPr dirty="0" err="1"/>
              <a:t>vitesses</a:t>
            </a:r>
            <a:r>
              <a:rPr dirty="0"/>
              <a:t> (kt/km/h)...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Configurer</a:t>
            </a:r>
            <a:r>
              <a:rPr dirty="0"/>
              <a:t> </a:t>
            </a:r>
            <a:r>
              <a:rPr dirty="0" err="1"/>
              <a:t>aérodromes</a:t>
            </a:r>
            <a:r>
              <a:rPr dirty="0"/>
              <a:t> </a:t>
            </a:r>
            <a:r>
              <a:rPr dirty="0" err="1"/>
              <a:t>favoris</a:t>
            </a:r>
            <a:r>
              <a:rPr dirty="0"/>
              <a:t> (base </a:t>
            </a:r>
            <a:r>
              <a:rPr dirty="0" err="1"/>
              <a:t>habituelle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Application </a:t>
            </a:r>
            <a:r>
              <a:rPr dirty="0" err="1"/>
              <a:t>adaptée</a:t>
            </a:r>
            <a:r>
              <a:rPr dirty="0"/>
              <a:t> à VOS habitudes !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📲 ÉTAPE 4 : </a:t>
            </a:r>
            <a:r>
              <a:rPr dirty="0" err="1"/>
              <a:t>Synchronisation</a:t>
            </a:r>
            <a:r>
              <a:rPr dirty="0"/>
              <a:t>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Créer</a:t>
            </a:r>
            <a:r>
              <a:rPr dirty="0"/>
              <a:t> </a:t>
            </a:r>
            <a:r>
              <a:rPr dirty="0" err="1"/>
              <a:t>compte</a:t>
            </a:r>
            <a:r>
              <a:rPr dirty="0"/>
              <a:t> </a:t>
            </a:r>
            <a:r>
              <a:rPr dirty="0" err="1"/>
              <a:t>Supabase</a:t>
            </a:r>
            <a:r>
              <a:rPr dirty="0"/>
              <a:t> (email + mot de passe)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Sync </a:t>
            </a:r>
            <a:r>
              <a:rPr dirty="0" err="1"/>
              <a:t>automatique</a:t>
            </a:r>
            <a:r>
              <a:rPr dirty="0"/>
              <a:t> multi-</a:t>
            </a:r>
            <a:r>
              <a:rPr dirty="0" err="1"/>
              <a:t>appareils</a:t>
            </a:r>
            <a:r>
              <a:rPr dirty="0"/>
              <a:t> (phone + </a:t>
            </a:r>
            <a:r>
              <a:rPr dirty="0" err="1"/>
              <a:t>tablette</a:t>
            </a:r>
            <a:r>
              <a:rPr dirty="0"/>
              <a:t> + PC)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Vos données </a:t>
            </a:r>
            <a:r>
              <a:rPr dirty="0" err="1"/>
              <a:t>partout</a:t>
            </a:r>
            <a:r>
              <a:rPr dirty="0"/>
              <a:t>, tout le temps 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t>Et Maintenant...</a:t>
            </a:r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t>Préparez CHAQUE vol en 3 minutes ⚡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t>2️⃣ Chaque Vol : Préparation en 3 Minutes 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⏱️ </a:t>
            </a:r>
            <a:r>
              <a:rPr dirty="0" err="1"/>
              <a:t>Chronomètre</a:t>
            </a:r>
            <a:r>
              <a:rPr dirty="0"/>
              <a:t> : De </a:t>
            </a:r>
            <a:r>
              <a:rPr dirty="0" err="1"/>
              <a:t>l'ouverture</a:t>
            </a:r>
            <a:r>
              <a:rPr dirty="0"/>
              <a:t> de </a:t>
            </a:r>
            <a:r>
              <a:rPr dirty="0" err="1"/>
              <a:t>l'app</a:t>
            </a:r>
            <a:r>
              <a:rPr dirty="0"/>
              <a:t> au </a:t>
            </a:r>
            <a:r>
              <a:rPr dirty="0" err="1"/>
              <a:t>décollage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180 </a:t>
            </a:r>
            <a:r>
              <a:rPr dirty="0" err="1"/>
              <a:t>secondes</a:t>
            </a: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🚀 MINUTE 1 : </a:t>
            </a:r>
            <a:r>
              <a:rPr dirty="0" err="1"/>
              <a:t>Saisie</a:t>
            </a:r>
            <a:r>
              <a:rPr dirty="0"/>
              <a:t> du Vol (30 </a:t>
            </a:r>
            <a:r>
              <a:rPr dirty="0" err="1"/>
              <a:t>secondes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Ouvrir</a:t>
            </a:r>
            <a:r>
              <a:rPr dirty="0"/>
              <a:t> </a:t>
            </a:r>
            <a:r>
              <a:rPr lang="fr-FR" dirty="0" err="1"/>
              <a:t>Alflight</a:t>
            </a:r>
            <a:r>
              <a:rPr dirty="0"/>
              <a:t> → Onglet 'Nouveau Vol'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Saisir</a:t>
            </a:r>
            <a:r>
              <a:rPr dirty="0"/>
              <a:t> </a:t>
            </a:r>
            <a:r>
              <a:rPr dirty="0" err="1"/>
              <a:t>départ</a:t>
            </a:r>
            <a:r>
              <a:rPr dirty="0"/>
              <a:t> : LFST (Strasbourg)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Saisir</a:t>
            </a:r>
            <a:r>
              <a:rPr dirty="0"/>
              <a:t> </a:t>
            </a:r>
            <a:r>
              <a:rPr dirty="0" err="1"/>
              <a:t>arrivée</a:t>
            </a:r>
            <a:r>
              <a:rPr dirty="0"/>
              <a:t> : LFPO (Paris-Orly)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Sélectionner</a:t>
            </a:r>
            <a:r>
              <a:rPr dirty="0"/>
              <a:t> avion : F-HSTR (DA40 NG)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Date/</a:t>
            </a:r>
            <a:r>
              <a:rPr dirty="0" err="1"/>
              <a:t>heure</a:t>
            </a:r>
            <a:r>
              <a:rPr dirty="0"/>
              <a:t> vol : </a:t>
            </a:r>
            <a:r>
              <a:rPr dirty="0" err="1"/>
              <a:t>Aujourd'hui</a:t>
            </a:r>
            <a:r>
              <a:rPr dirty="0"/>
              <a:t> 14h00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Clic</a:t>
            </a:r>
            <a:r>
              <a:rPr dirty="0"/>
              <a:t> sur '</a:t>
            </a:r>
            <a:r>
              <a:rPr dirty="0" err="1"/>
              <a:t>Préparer</a:t>
            </a:r>
            <a:r>
              <a:rPr dirty="0"/>
              <a:t> Vol' → MAGIE !</a:t>
            </a:r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 b="1">
                <a:solidFill>
                  <a:srgbClr val="3B82F6"/>
                </a:solidFill>
              </a:defRPr>
            </a:pPr>
            <a:r>
              <a:rPr dirty="0"/>
              <a:t>⚡ MINUTE 2 : </a:t>
            </a:r>
            <a:r>
              <a:rPr lang="fr-FR" dirty="0" err="1"/>
              <a:t>Alflight</a:t>
            </a:r>
            <a:r>
              <a:rPr dirty="0"/>
              <a:t> Fait TOUT </a:t>
            </a:r>
            <a:r>
              <a:rPr dirty="0" err="1"/>
              <a:t>Automatiquement</a:t>
            </a:r>
            <a:r>
              <a:rPr dirty="0"/>
              <a:t> (2 min)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Récupération</a:t>
            </a:r>
            <a:r>
              <a:rPr dirty="0"/>
              <a:t> METAR/TAF temps </a:t>
            </a:r>
            <a:r>
              <a:rPr dirty="0" err="1"/>
              <a:t>réel</a:t>
            </a:r>
            <a:r>
              <a:rPr dirty="0"/>
              <a:t> (LFST + LFPO)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Téléchargement</a:t>
            </a:r>
            <a:r>
              <a:rPr dirty="0"/>
              <a:t> NOTAM </a:t>
            </a:r>
            <a:r>
              <a:rPr dirty="0" err="1"/>
              <a:t>actifs</a:t>
            </a:r>
            <a:r>
              <a:rPr dirty="0"/>
              <a:t> (</a:t>
            </a:r>
            <a:r>
              <a:rPr dirty="0" err="1"/>
              <a:t>départ</a:t>
            </a:r>
            <a:r>
              <a:rPr dirty="0"/>
              <a:t> + </a:t>
            </a:r>
            <a:r>
              <a:rPr dirty="0" err="1"/>
              <a:t>arrivée</a:t>
            </a:r>
            <a:r>
              <a:rPr dirty="0"/>
              <a:t> + route)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Téléchargement</a:t>
            </a:r>
            <a:r>
              <a:rPr dirty="0"/>
              <a:t> VAC à jour (PDF </a:t>
            </a:r>
            <a:r>
              <a:rPr dirty="0" err="1"/>
              <a:t>automatique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route </a:t>
            </a:r>
            <a:r>
              <a:rPr dirty="0" err="1"/>
              <a:t>optimale</a:t>
            </a:r>
            <a:r>
              <a:rPr dirty="0"/>
              <a:t> + waypoints GPS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vents </a:t>
            </a:r>
            <a:r>
              <a:rPr dirty="0" err="1"/>
              <a:t>en</a:t>
            </a:r>
            <a:r>
              <a:rPr dirty="0"/>
              <a:t> altitude (FL50, FL75, FL100...)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temps de vol et carburant </a:t>
            </a:r>
            <a:r>
              <a:rPr dirty="0" err="1"/>
              <a:t>nécessaire</a:t>
            </a:r>
            <a:endParaRPr dirty="0"/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performances </a:t>
            </a:r>
            <a:r>
              <a:rPr dirty="0" err="1"/>
              <a:t>décollage</a:t>
            </a:r>
            <a:r>
              <a:rPr dirty="0"/>
              <a:t> (PA, DA, distance, </a:t>
            </a:r>
            <a:r>
              <a:rPr dirty="0" err="1"/>
              <a:t>marges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performances </a:t>
            </a:r>
            <a:r>
              <a:rPr dirty="0" err="1"/>
              <a:t>atterrissage</a:t>
            </a:r>
            <a:r>
              <a:rPr dirty="0"/>
              <a:t> (avec </a:t>
            </a:r>
            <a:r>
              <a:rPr dirty="0" err="1"/>
              <a:t>dégagement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Calcul</a:t>
            </a:r>
            <a:r>
              <a:rPr dirty="0"/>
              <a:t> Weight &amp; Balance </a:t>
            </a:r>
            <a:r>
              <a:rPr dirty="0" err="1"/>
              <a:t>automatique</a:t>
            </a:r>
            <a:endParaRPr dirty="0"/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Génération</a:t>
            </a:r>
            <a:r>
              <a:rPr dirty="0"/>
              <a:t> plan de vol OLIVIA </a:t>
            </a:r>
            <a:r>
              <a:rPr dirty="0" err="1"/>
              <a:t>pré-rempli</a:t>
            </a:r>
            <a:endParaRPr dirty="0"/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</a:t>
            </a:r>
            <a:r>
              <a:rPr dirty="0" err="1"/>
              <a:t>Analyse</a:t>
            </a:r>
            <a:r>
              <a:rPr dirty="0"/>
              <a:t> </a:t>
            </a:r>
            <a:r>
              <a:rPr dirty="0" err="1"/>
              <a:t>espaces</a:t>
            </a:r>
            <a:r>
              <a:rPr dirty="0"/>
              <a:t> </a:t>
            </a:r>
            <a:r>
              <a:rPr dirty="0" err="1"/>
              <a:t>aériens</a:t>
            </a:r>
            <a:r>
              <a:rPr dirty="0"/>
              <a:t> </a:t>
            </a:r>
            <a:r>
              <a:rPr dirty="0" err="1"/>
              <a:t>traversés</a:t>
            </a:r>
            <a:r>
              <a:rPr dirty="0"/>
              <a:t> (TMA, CTR...)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Export PDF </a:t>
            </a:r>
            <a:r>
              <a:rPr dirty="0" err="1"/>
              <a:t>complet</a:t>
            </a:r>
            <a:r>
              <a:rPr dirty="0"/>
              <a:t> prêt à </a:t>
            </a:r>
            <a:r>
              <a:rPr dirty="0" err="1"/>
              <a:t>imprimer</a:t>
            </a:r>
            <a:endParaRPr dirty="0"/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👀 MINUTE 3 : Validation </a:t>
            </a:r>
            <a:r>
              <a:rPr dirty="0" err="1"/>
              <a:t>Pilote</a:t>
            </a:r>
            <a:r>
              <a:rPr dirty="0"/>
              <a:t> (30 </a:t>
            </a:r>
            <a:r>
              <a:rPr dirty="0" err="1"/>
              <a:t>secondes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Vérifier</a:t>
            </a:r>
            <a:r>
              <a:rPr dirty="0"/>
              <a:t> </a:t>
            </a:r>
            <a:r>
              <a:rPr dirty="0" err="1"/>
              <a:t>résultats</a:t>
            </a:r>
            <a:r>
              <a:rPr dirty="0"/>
              <a:t> </a:t>
            </a:r>
            <a:r>
              <a:rPr dirty="0" err="1"/>
              <a:t>affichés</a:t>
            </a:r>
            <a:r>
              <a:rPr dirty="0"/>
              <a:t> (distances, temps, fuel)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Lire NOTAM critiques </a:t>
            </a:r>
            <a:r>
              <a:rPr dirty="0" err="1"/>
              <a:t>surlignés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rouge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Valider</a:t>
            </a:r>
            <a:r>
              <a:rPr dirty="0"/>
              <a:t> </a:t>
            </a:r>
            <a:r>
              <a:rPr dirty="0" err="1"/>
              <a:t>météo</a:t>
            </a:r>
            <a:r>
              <a:rPr dirty="0"/>
              <a:t> VMC/IMC acceptable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Confirmer performances SAFE (verdicts verts)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dirty="0"/>
              <a:t>✅ C'EST PRÊT ! Direction </a:t>
            </a:r>
            <a:r>
              <a:rPr dirty="0" err="1"/>
              <a:t>l'avion</a:t>
            </a:r>
            <a:r>
              <a:rPr dirty="0"/>
              <a:t> 🛫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t>Avant / Après : Le Changement Radical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500"/>
              </a:spcAft>
              <a:defRPr sz="2400" b="1">
                <a:solidFill>
                  <a:srgbClr val="3B82F6"/>
                </a:solidFill>
              </a:defRPr>
            </a:pPr>
            <a:r>
              <a:rPr dirty="0"/>
              <a:t>❌ AVANT (Sans </a:t>
            </a:r>
            <a:r>
              <a:rPr lang="fr-FR" dirty="0" err="1"/>
              <a:t>Alflight</a:t>
            </a:r>
            <a:r>
              <a:rPr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⏱️ TEMPS : 3 </a:t>
            </a:r>
            <a:r>
              <a:rPr dirty="0" err="1"/>
              <a:t>heures</a:t>
            </a:r>
            <a:r>
              <a:rPr dirty="0"/>
              <a:t> par vol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📚 15-20 sites web à consulter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🧮 50+ </a:t>
            </a:r>
            <a:r>
              <a:rPr dirty="0" err="1"/>
              <a:t>calculs</a:t>
            </a:r>
            <a:r>
              <a:rPr dirty="0"/>
              <a:t> </a:t>
            </a:r>
            <a:r>
              <a:rPr dirty="0" err="1"/>
              <a:t>manuels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📄 Documents papier </a:t>
            </a:r>
            <a:r>
              <a:rPr dirty="0" err="1"/>
              <a:t>éparpillés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❌ </a:t>
            </a:r>
            <a:r>
              <a:rPr dirty="0" err="1"/>
              <a:t>Risques</a:t>
            </a:r>
            <a:r>
              <a:rPr dirty="0"/>
              <a:t> </a:t>
            </a:r>
            <a:r>
              <a:rPr dirty="0" err="1"/>
              <a:t>d'erreurs</a:t>
            </a:r>
            <a:r>
              <a:rPr dirty="0"/>
              <a:t> </a:t>
            </a:r>
            <a:r>
              <a:rPr dirty="0" err="1"/>
              <a:t>élevés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😤 Frustration et stress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🔄 Tout </a:t>
            </a:r>
            <a:r>
              <a:rPr dirty="0" err="1"/>
              <a:t>recommencer</a:t>
            </a:r>
            <a:r>
              <a:rPr dirty="0"/>
              <a:t>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changement</a:t>
            </a:r>
            <a:endParaRPr dirty="0"/>
          </a:p>
          <a:p>
            <a:pPr marL="0" indent="0">
              <a:spcBef>
                <a:spcPts val="600"/>
              </a:spcBef>
              <a:buNone/>
              <a:defRPr sz="1400"/>
            </a:pP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👎 </a:t>
            </a:r>
            <a:r>
              <a:rPr dirty="0" err="1"/>
              <a:t>Décourage</a:t>
            </a:r>
            <a:r>
              <a:rPr dirty="0"/>
              <a:t> les vols </a:t>
            </a:r>
            <a:r>
              <a:rPr dirty="0" err="1"/>
              <a:t>spontanés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1500"/>
              </a:spcAft>
              <a:defRPr sz="2400" b="1">
                <a:solidFill>
                  <a:srgbClr val="10B981"/>
                </a:solidFill>
              </a:defRPr>
            </a:pPr>
            <a:r>
              <a:rPr dirty="0"/>
              <a:t>✅ APRÈS (Avec </a:t>
            </a:r>
            <a:r>
              <a:rPr lang="fr-FR" dirty="0" err="1"/>
              <a:t>Alflight</a:t>
            </a:r>
            <a:r>
              <a:rPr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⚡ TEMPS : 3 minutes par vol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📱 1 </a:t>
            </a:r>
            <a:r>
              <a:rPr dirty="0" err="1"/>
              <a:t>seule</a:t>
            </a:r>
            <a:r>
              <a:rPr dirty="0"/>
              <a:t> application tout-</a:t>
            </a:r>
            <a:r>
              <a:rPr dirty="0" err="1"/>
              <a:t>en</a:t>
            </a:r>
            <a:r>
              <a:rPr dirty="0"/>
              <a:t>-un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🤖 100% </a:t>
            </a:r>
            <a:r>
              <a:rPr dirty="0" err="1"/>
              <a:t>automatisé</a:t>
            </a:r>
            <a:r>
              <a:rPr dirty="0"/>
              <a:t> (0 </a:t>
            </a:r>
            <a:r>
              <a:rPr dirty="0" err="1"/>
              <a:t>calcul</a:t>
            </a:r>
            <a:r>
              <a:rPr dirty="0"/>
              <a:t> </a:t>
            </a:r>
            <a:r>
              <a:rPr dirty="0" err="1"/>
              <a:t>manuel</a:t>
            </a:r>
            <a:r>
              <a:rPr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📲 Tout </a:t>
            </a:r>
            <a:r>
              <a:rPr dirty="0" err="1"/>
              <a:t>centralisé</a:t>
            </a:r>
            <a:r>
              <a:rPr dirty="0"/>
              <a:t> dans </a:t>
            </a:r>
            <a:r>
              <a:rPr dirty="0" err="1"/>
              <a:t>l'app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✅ </a:t>
            </a:r>
            <a:r>
              <a:rPr dirty="0" err="1"/>
              <a:t>Calculs</a:t>
            </a:r>
            <a:r>
              <a:rPr dirty="0"/>
              <a:t> </a:t>
            </a:r>
            <a:r>
              <a:rPr dirty="0" err="1"/>
              <a:t>vérifiés</a:t>
            </a:r>
            <a:r>
              <a:rPr dirty="0"/>
              <a:t> et précis</a:t>
            </a:r>
          </a:p>
          <a:p>
            <a:pPr>
              <a:spcBef>
                <a:spcPts val="600"/>
              </a:spcBef>
              <a:defRPr sz="1400"/>
            </a:pPr>
            <a:r>
              <a:rPr dirty="0"/>
              <a:t>😌 </a:t>
            </a:r>
            <a:r>
              <a:rPr dirty="0" err="1"/>
              <a:t>Sérénité</a:t>
            </a:r>
            <a:r>
              <a:rPr dirty="0"/>
              <a:t> et </a:t>
            </a:r>
            <a:r>
              <a:rPr dirty="0" err="1"/>
              <a:t>confiance</a:t>
            </a: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🔄 Mise à jour </a:t>
            </a:r>
            <a:r>
              <a:rPr dirty="0" err="1"/>
              <a:t>instantanée</a:t>
            </a:r>
            <a:r>
              <a:rPr dirty="0"/>
              <a:t> (1 </a:t>
            </a:r>
            <a:r>
              <a:rPr dirty="0" err="1"/>
              <a:t>clic</a:t>
            </a:r>
            <a:r>
              <a:rPr dirty="0"/>
              <a:t>)</a:t>
            </a:r>
          </a:p>
          <a:p>
            <a:pPr marL="0" indent="0">
              <a:spcBef>
                <a:spcPts val="600"/>
              </a:spcBef>
              <a:buNone/>
              <a:defRPr sz="1400"/>
            </a:pPr>
            <a:endParaRPr dirty="0"/>
          </a:p>
          <a:p>
            <a:pPr>
              <a:spcBef>
                <a:spcPts val="600"/>
              </a:spcBef>
              <a:defRPr sz="1400"/>
            </a:pPr>
            <a:r>
              <a:rPr dirty="0"/>
              <a:t>👍 Encourage la pratique </a:t>
            </a:r>
            <a:r>
              <a:rPr dirty="0" err="1"/>
              <a:t>régulière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dirty="0"/>
              <a:t>🎯 Le </a:t>
            </a:r>
            <a:r>
              <a:rPr dirty="0" err="1"/>
              <a:t>Véritable</a:t>
            </a:r>
            <a:r>
              <a:rPr dirty="0"/>
              <a:t> Impact d'</a:t>
            </a:r>
            <a:r>
              <a:rPr lang="fr-FR" dirty="0" err="1"/>
              <a:t>Alflight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dirty="0"/>
              <a:t>Au-</a:t>
            </a:r>
            <a:r>
              <a:rPr dirty="0" err="1"/>
              <a:t>delà</a:t>
            </a:r>
            <a:r>
              <a:rPr dirty="0"/>
              <a:t> du temps : Confiance, Liberté, Progression</a:t>
            </a:r>
          </a:p>
          <a:p>
            <a:pPr>
              <a:spcBef>
                <a:spcPts val="1000"/>
              </a:spcBef>
              <a:defRPr sz="1800"/>
            </a:pPr>
            <a:r>
              <a:rPr dirty="0"/>
              <a:t>💡 Le VRAI gain d'</a:t>
            </a:r>
            <a:r>
              <a:rPr lang="fr-FR" dirty="0" err="1"/>
              <a:t>Alflight</a:t>
            </a:r>
            <a:r>
              <a:rPr dirty="0"/>
              <a:t> </a:t>
            </a:r>
            <a:r>
              <a:rPr dirty="0" err="1"/>
              <a:t>n'est</a:t>
            </a:r>
            <a:r>
              <a:rPr dirty="0"/>
              <a:t> pas </a:t>
            </a:r>
            <a:r>
              <a:rPr dirty="0" err="1"/>
              <a:t>que</a:t>
            </a:r>
            <a:r>
              <a:rPr dirty="0"/>
              <a:t> le temps...</a:t>
            </a:r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🧠 CHARGE MENTALE RÉDUITE DE 95%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Fini le stress de </a:t>
            </a:r>
            <a:r>
              <a:rPr dirty="0" err="1"/>
              <a:t>l'oubli</a:t>
            </a:r>
            <a:r>
              <a:rPr dirty="0"/>
              <a:t> d'un NOTAM critique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Fini la </a:t>
            </a:r>
            <a:r>
              <a:rPr dirty="0" err="1"/>
              <a:t>peur</a:t>
            </a:r>
            <a:r>
              <a:rPr dirty="0"/>
              <a:t> </a:t>
            </a:r>
            <a:r>
              <a:rPr dirty="0" err="1"/>
              <a:t>d'une</a:t>
            </a:r>
            <a:r>
              <a:rPr dirty="0"/>
              <a:t> </a:t>
            </a:r>
            <a:r>
              <a:rPr dirty="0" err="1"/>
              <a:t>erreur</a:t>
            </a:r>
            <a:r>
              <a:rPr dirty="0"/>
              <a:t> de </a:t>
            </a:r>
            <a:r>
              <a:rPr dirty="0" err="1"/>
              <a:t>calcul</a:t>
            </a:r>
            <a:r>
              <a:rPr dirty="0"/>
              <a:t> dans les performances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Fini les </a:t>
            </a:r>
            <a:r>
              <a:rPr dirty="0" err="1"/>
              <a:t>doutes</a:t>
            </a:r>
            <a:r>
              <a:rPr dirty="0"/>
              <a:t> sur la </a:t>
            </a:r>
            <a:r>
              <a:rPr dirty="0" err="1"/>
              <a:t>validité</a:t>
            </a:r>
            <a:r>
              <a:rPr dirty="0"/>
              <a:t> des documents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➜ CONFIANCE TOTALE dans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préparation</a:t>
            </a:r>
            <a:endParaRPr dirty="0"/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🛫 PLUS DE VOLS, PLUS SOUVENT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Vol </a:t>
            </a:r>
            <a:r>
              <a:rPr dirty="0" err="1"/>
              <a:t>spontané</a:t>
            </a:r>
            <a:r>
              <a:rPr dirty="0"/>
              <a:t> le weekend ? OUI </a:t>
            </a:r>
            <a:r>
              <a:rPr dirty="0" err="1"/>
              <a:t>en</a:t>
            </a:r>
            <a:r>
              <a:rPr dirty="0"/>
              <a:t> 3 minutes !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Météo</a:t>
            </a:r>
            <a:r>
              <a:rPr dirty="0"/>
              <a:t> change ? Pas de </a:t>
            </a:r>
            <a:r>
              <a:rPr dirty="0" err="1"/>
              <a:t>problème</a:t>
            </a:r>
            <a:r>
              <a:rPr dirty="0"/>
              <a:t>, </a:t>
            </a:r>
            <a:r>
              <a:rPr dirty="0" err="1"/>
              <a:t>recalcul</a:t>
            </a:r>
            <a:r>
              <a:rPr dirty="0"/>
              <a:t> </a:t>
            </a:r>
            <a:r>
              <a:rPr dirty="0" err="1"/>
              <a:t>instantané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Passager</a:t>
            </a:r>
            <a:r>
              <a:rPr dirty="0"/>
              <a:t> </a:t>
            </a:r>
            <a:r>
              <a:rPr dirty="0" err="1"/>
              <a:t>supplémentaire</a:t>
            </a:r>
            <a:r>
              <a:rPr dirty="0"/>
              <a:t> ? 1 </a:t>
            </a:r>
            <a:r>
              <a:rPr dirty="0" err="1"/>
              <a:t>clic</a:t>
            </a:r>
            <a:r>
              <a:rPr dirty="0"/>
              <a:t>, W&amp;B </a:t>
            </a:r>
            <a:r>
              <a:rPr dirty="0" err="1"/>
              <a:t>refait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➜ LIBERTÉ de </a:t>
            </a:r>
            <a:r>
              <a:rPr dirty="0" err="1"/>
              <a:t>voler</a:t>
            </a:r>
            <a:r>
              <a:rPr dirty="0"/>
              <a:t> </a:t>
            </a:r>
            <a:r>
              <a:rPr dirty="0" err="1"/>
              <a:t>quand</a:t>
            </a:r>
            <a:r>
              <a:rPr dirty="0"/>
              <a:t> vous </a:t>
            </a:r>
            <a:r>
              <a:rPr dirty="0" err="1"/>
              <a:t>voulez</a:t>
            </a:r>
            <a:endParaRPr dirty="0"/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📈 PROGRESSION ACCÉLÉRÉE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Plus de temps </a:t>
            </a:r>
            <a:r>
              <a:rPr dirty="0" err="1"/>
              <a:t>en</a:t>
            </a:r>
            <a:r>
              <a:rPr dirty="0"/>
              <a:t> vol, </a:t>
            </a:r>
            <a:r>
              <a:rPr dirty="0" err="1"/>
              <a:t>moins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paperasse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Statistiques</a:t>
            </a:r>
            <a:r>
              <a:rPr dirty="0"/>
              <a:t> </a:t>
            </a:r>
            <a:r>
              <a:rPr dirty="0" err="1"/>
              <a:t>automatiques</a:t>
            </a:r>
            <a:r>
              <a:rPr dirty="0"/>
              <a:t> (</a:t>
            </a:r>
            <a:r>
              <a:rPr dirty="0" err="1"/>
              <a:t>heures</a:t>
            </a:r>
            <a:r>
              <a:rPr dirty="0"/>
              <a:t> PIC, SEP, nuit...)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</a:t>
            </a:r>
            <a:r>
              <a:rPr dirty="0" err="1"/>
              <a:t>Alertes</a:t>
            </a:r>
            <a:r>
              <a:rPr dirty="0"/>
              <a:t> revalidations </a:t>
            </a:r>
            <a:r>
              <a:rPr dirty="0" err="1"/>
              <a:t>licences</a:t>
            </a:r>
            <a:r>
              <a:rPr dirty="0"/>
              <a:t> (jamais </a:t>
            </a:r>
            <a:r>
              <a:rPr dirty="0" err="1"/>
              <a:t>périmé</a:t>
            </a:r>
            <a:r>
              <a:rPr dirty="0"/>
              <a:t>)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➜ CARRIÈRE de </a:t>
            </a:r>
            <a:r>
              <a:rPr dirty="0" err="1"/>
              <a:t>pilote</a:t>
            </a:r>
            <a:r>
              <a:rPr dirty="0"/>
              <a:t> </a:t>
            </a:r>
            <a:r>
              <a:rPr dirty="0" err="1"/>
              <a:t>optimisée</a:t>
            </a:r>
            <a:endParaRPr dirty="0"/>
          </a:p>
          <a:p>
            <a:pPr>
              <a:spcBef>
                <a:spcPts val="1000"/>
              </a:spcBef>
              <a:defRPr sz="1800"/>
            </a:pPr>
            <a:endParaRPr dirty="0"/>
          </a:p>
          <a:p>
            <a:pPr>
              <a:spcBef>
                <a:spcPts val="1000"/>
              </a:spcBef>
              <a:defRPr sz="1800"/>
            </a:pPr>
            <a:r>
              <a:rPr dirty="0"/>
              <a:t>💰 RETOUR SUR INVESTISSEMENT</a:t>
            </a:r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Abonnement : 9,99€/</a:t>
            </a:r>
            <a:r>
              <a:rPr dirty="0" err="1"/>
              <a:t>mois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Temps </a:t>
            </a:r>
            <a:r>
              <a:rPr dirty="0" err="1"/>
              <a:t>gagné</a:t>
            </a:r>
            <a:r>
              <a:rPr dirty="0"/>
              <a:t> par vol : 3h → 0,05h = 2h55 </a:t>
            </a:r>
            <a:r>
              <a:rPr dirty="0" err="1"/>
              <a:t>économisées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• Sur 1 an (20 vols) : 58 </a:t>
            </a:r>
            <a:r>
              <a:rPr dirty="0" err="1"/>
              <a:t>heures</a:t>
            </a:r>
            <a:r>
              <a:rPr dirty="0"/>
              <a:t> </a:t>
            </a:r>
            <a:r>
              <a:rPr dirty="0" err="1"/>
              <a:t>récupérées</a:t>
            </a:r>
            <a:endParaRPr dirty="0"/>
          </a:p>
          <a:p>
            <a:pPr lvl="1">
              <a:spcBef>
                <a:spcPts val="600"/>
              </a:spcBef>
              <a:defRPr sz="1500"/>
            </a:pPr>
            <a:r>
              <a:rPr dirty="0"/>
              <a:t>➜ </a:t>
            </a:r>
            <a:r>
              <a:rPr dirty="0" err="1"/>
              <a:t>Soit</a:t>
            </a:r>
            <a:r>
              <a:rPr dirty="0"/>
              <a:t> 58h × (</a:t>
            </a:r>
            <a:r>
              <a:rPr dirty="0" err="1"/>
              <a:t>coût</a:t>
            </a:r>
            <a:r>
              <a:rPr dirty="0"/>
              <a:t> location avion) </a:t>
            </a:r>
            <a:r>
              <a:rPr dirty="0" err="1"/>
              <a:t>en</a:t>
            </a:r>
            <a:r>
              <a:rPr dirty="0"/>
              <a:t> vols </a:t>
            </a:r>
            <a:r>
              <a:rPr dirty="0" err="1"/>
              <a:t>supplémentaires</a:t>
            </a:r>
            <a:r>
              <a:rPr dirty="0"/>
              <a:t>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090E58-F9AD-F170-87DD-BE3963AE9D35}"/>
              </a:ext>
            </a:extLst>
          </p:cNvPr>
          <p:cNvSpPr txBox="1"/>
          <p:nvPr/>
        </p:nvSpPr>
        <p:spPr>
          <a:xfrm>
            <a:off x="5547360" y="1690688"/>
            <a:ext cx="5628640" cy="50783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fr-FR" dirty="0" err="1">
                <a:solidFill>
                  <a:srgbClr val="6B7280"/>
                </a:solidFill>
              </a:rPr>
              <a:t>âœ</a:t>
            </a:r>
            <a:r>
              <a:rPr lang="fr-FR" dirty="0">
                <a:solidFill>
                  <a:srgbClr val="6B7280"/>
                </a:solidFill>
              </a:rPr>
              <a:t>…  Plateforme web progressive (PWA)
    â€¢ Accessible sur ordinateur, tablette et smartphone
    â€¢ Installation sur écran d'accueil iOS/Android
</a:t>
            </a:r>
            <a:r>
              <a:rPr lang="fr-FR" dirty="0" err="1">
                <a:solidFill>
                  <a:srgbClr val="6B7280"/>
                </a:solidFill>
              </a:rPr>
              <a:t>âœ</a:t>
            </a:r>
            <a:r>
              <a:rPr lang="fr-FR" dirty="0">
                <a:solidFill>
                  <a:srgbClr val="6B7280"/>
                </a:solidFill>
              </a:rPr>
              <a:t>…  Données officielles synchronisées
    â€¢ SIA, AIXM 4.5, </a:t>
            </a:r>
            <a:r>
              <a:rPr lang="fr-FR" dirty="0" err="1">
                <a:solidFill>
                  <a:srgbClr val="6B7280"/>
                </a:solidFill>
              </a:rPr>
              <a:t>OpenAIP</a:t>
            </a:r>
            <a:r>
              <a:rPr lang="fr-FR" dirty="0">
                <a:solidFill>
                  <a:srgbClr val="6B7280"/>
                </a:solidFill>
              </a:rPr>
              <a:t>, </a:t>
            </a:r>
            <a:r>
              <a:rPr lang="fr-FR" dirty="0" err="1">
                <a:solidFill>
                  <a:srgbClr val="6B7280"/>
                </a:solidFill>
              </a:rPr>
              <a:t>CheckWX</a:t>
            </a:r>
            <a:r>
              <a:rPr lang="fr-FR" dirty="0">
                <a:solidFill>
                  <a:srgbClr val="6B7280"/>
                </a:solidFill>
              </a:rPr>
              <a:t>
    â€¢ Mise Ã  jour automatique (cycle AIRAC)
</a:t>
            </a:r>
            <a:r>
              <a:rPr lang="fr-FR" dirty="0" err="1">
                <a:solidFill>
                  <a:srgbClr val="6B7280"/>
                </a:solidFill>
              </a:rPr>
              <a:t>âœ</a:t>
            </a:r>
            <a:r>
              <a:rPr lang="fr-FR" dirty="0">
                <a:solidFill>
                  <a:srgbClr val="6B7280"/>
                </a:solidFill>
              </a:rPr>
              <a:t>…  Calculs automatisés et précis
    â€¢ Navigation, carburant, masse et centrage
    â€¢ Performances décollage/atterrissage avec abaques
</a:t>
            </a:r>
            <a:r>
              <a:rPr lang="fr-FR" dirty="0" err="1">
                <a:solidFill>
                  <a:srgbClr val="6B7280"/>
                </a:solidFill>
              </a:rPr>
              <a:t>âœ</a:t>
            </a:r>
            <a:r>
              <a:rPr lang="fr-FR" dirty="0">
                <a:solidFill>
                  <a:srgbClr val="6B7280"/>
                </a:solidFill>
              </a:rPr>
              <a:t>…  Sécurité renforcée
    â€¢ Détection zones dangereuses
    â€¢ Terrains de déroutement intelligents
    â€¢ Checklists personnalisées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154EE88-FB7F-92AF-23CB-15589E1B09FE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dirty="0">
                <a:solidFill>
                  <a:srgbClr val="93163C"/>
                </a:solidFill>
              </a:rPr>
              <a:t>Modules Principaux : Navigation &amp; Météo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B89D6E-9A05-A5D9-F580-6852749211CF}"/>
              </a:ext>
            </a:extLst>
          </p:cNvPr>
          <p:cNvSpPr txBox="1"/>
          <p:nvPr/>
        </p:nvSpPr>
        <p:spPr>
          <a:xfrm>
            <a:off x="1016000" y="1397000"/>
            <a:ext cx="10160000" cy="378565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§­  MODULE NAVIGATION
â€¢ Sélection aérodromes + points VFR (493 aérodromes FR)
â€¢ Calcul automatique routes, caps, temps de vol
â€¢ Navigation circulaire (retour au départ)
â€¢ Carte interactive temps réel avec </a:t>
            </a:r>
            <a:r>
              <a:rPr lang="fr-FR" sz="1600" dirty="0" err="1">
                <a:solidFill>
                  <a:srgbClr val="6B7280"/>
                </a:solidFill>
              </a:rPr>
              <a:t>waypoints</a:t>
            </a:r>
            <a:r>
              <a:rPr lang="fr-FR" sz="1600" dirty="0">
                <a:solidFill>
                  <a:srgbClr val="6B7280"/>
                </a:solidFill>
              </a:rPr>
              <a:t>
â€¢ Analyse vent en route (vent effectif, dérive)
â€¢ Détection automatique zones dangereuses (P, D, R)
</a:t>
            </a:r>
            <a:r>
              <a:rPr lang="fr-FR" sz="1600" dirty="0" err="1">
                <a:solidFill>
                  <a:srgbClr val="6B7280"/>
                </a:solidFill>
              </a:rPr>
              <a:t>ðŸŒ¤ï</a:t>
            </a:r>
            <a:r>
              <a:rPr lang="fr-FR" sz="1600" dirty="0">
                <a:solidFill>
                  <a:srgbClr val="6B7280"/>
                </a:solidFill>
              </a:rPr>
              <a:t>¸  MODULE MÃ‰TÃ‰O
â€¢ METAR/TAF temps réel (API </a:t>
            </a:r>
            <a:r>
              <a:rPr lang="fr-FR" sz="1600" dirty="0" err="1">
                <a:solidFill>
                  <a:srgbClr val="6B7280"/>
                </a:solidFill>
              </a:rPr>
              <a:t>CheckWX</a:t>
            </a:r>
            <a:r>
              <a:rPr lang="fr-FR" sz="1600" dirty="0">
                <a:solidFill>
                  <a:srgbClr val="6B7280"/>
                </a:solidFill>
              </a:rPr>
              <a:t>)
â€¢ Décodage automatique (vent, visibilité, QNH, température)
â€¢ Météo départ, arrivée, déroutements
â€¢ Suggestion piste selon vent
â€¢ Historique et actualisation manuelle
â€¢ Alertes conditions météo dégradées</a:t>
            </a:r>
          </a:p>
        </p:txBody>
      </p:sp>
    </p:spTree>
    <p:extLst>
      <p:ext uri="{BB962C8B-B14F-4D97-AF65-F5344CB8AC3E}">
        <p14:creationId xmlns:p14="http://schemas.microsoft.com/office/powerpoint/2010/main" val="2544307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6E24DAF-8CC8-A7A5-0B27-0D2003787B6E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>
                <a:solidFill>
                  <a:srgbClr val="93163C"/>
                </a:solidFill>
              </a:rPr>
              <a:t>Modules Principaux : Carburant &amp; 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3930E7-2500-866D-D1E3-165E90962927}"/>
              </a:ext>
            </a:extLst>
          </p:cNvPr>
          <p:cNvSpPr txBox="1"/>
          <p:nvPr/>
        </p:nvSpPr>
        <p:spPr>
          <a:xfrm>
            <a:off x="1016000" y="1397000"/>
            <a:ext cx="10160000" cy="378565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>
                <a:solidFill>
                  <a:srgbClr val="6B7280"/>
                </a:solidFill>
              </a:rPr>
              <a:t>â›½  MODULE CARBURANT
â€¢ Calcul automatique Trip Fuel (consommation en route)
â€¢ </a:t>
            </a:r>
            <a:r>
              <a:rPr lang="fr-FR" sz="1600" dirty="0" err="1">
                <a:solidFill>
                  <a:srgbClr val="6B7280"/>
                </a:solidFill>
              </a:rPr>
              <a:t>Contingency</a:t>
            </a:r>
            <a:r>
              <a:rPr lang="fr-FR" sz="1600" dirty="0">
                <a:solidFill>
                  <a:srgbClr val="6B7280"/>
                </a:solidFill>
              </a:rPr>
              <a:t> Fuel (5% du trip, min 1 gal)
â€¢ Final Reserve (30/45 min selon </a:t>
            </a:r>
            <a:r>
              <a:rPr lang="fr-FR" sz="1600" dirty="0" err="1">
                <a:solidFill>
                  <a:srgbClr val="6B7280"/>
                </a:solidFill>
              </a:rPr>
              <a:t>rÃ¨gles</a:t>
            </a:r>
            <a:r>
              <a:rPr lang="fr-FR" sz="1600" dirty="0">
                <a:solidFill>
                  <a:srgbClr val="6B7280"/>
                </a:solidFill>
              </a:rPr>
              <a:t> VFR/IFR)
â€¢ </a:t>
            </a:r>
            <a:r>
              <a:rPr lang="fr-FR" sz="1600" dirty="0" err="1">
                <a:solidFill>
                  <a:srgbClr val="6B7280"/>
                </a:solidFill>
              </a:rPr>
              <a:t>Alternate</a:t>
            </a:r>
            <a:r>
              <a:rPr lang="fr-FR" sz="1600" dirty="0">
                <a:solidFill>
                  <a:srgbClr val="6B7280"/>
                </a:solidFill>
              </a:rPr>
              <a:t> Fuel (carburant déroutements)
â€¢ Vérification FOB (Fuel On </a:t>
            </a:r>
            <a:r>
              <a:rPr lang="fr-FR" sz="1600" dirty="0" err="1">
                <a:solidFill>
                  <a:srgbClr val="6B7280"/>
                </a:solidFill>
              </a:rPr>
              <a:t>Board</a:t>
            </a:r>
            <a:r>
              <a:rPr lang="fr-FR" sz="1600" dirty="0">
                <a:solidFill>
                  <a:srgbClr val="6B7280"/>
                </a:solidFill>
              </a:rPr>
              <a:t>) suffisant
â€¢ Support multi-unités (L, gal, kg, </a:t>
            </a:r>
            <a:r>
              <a:rPr lang="fr-FR" sz="1600" dirty="0" err="1">
                <a:solidFill>
                  <a:srgbClr val="6B7280"/>
                </a:solidFill>
              </a:rPr>
              <a:t>lbs</a:t>
            </a:r>
            <a:r>
              <a:rPr lang="fr-FR" sz="1600" dirty="0">
                <a:solidFill>
                  <a:srgbClr val="6B7280"/>
                </a:solidFill>
              </a:rPr>
              <a:t>)
</a:t>
            </a:r>
            <a:r>
              <a:rPr lang="fr-FR" sz="1600" dirty="0" err="1">
                <a:solidFill>
                  <a:srgbClr val="6B7280"/>
                </a:solidFill>
              </a:rPr>
              <a:t>âœˆï</a:t>
            </a:r>
            <a:r>
              <a:rPr lang="fr-FR" sz="1600" dirty="0">
                <a:solidFill>
                  <a:srgbClr val="6B7280"/>
                </a:solidFill>
              </a:rPr>
              <a:t>¸  MODULE PERFORMANCES
â€¢ Calcul performances décollage/atterrissage
â€¢ Abaques numériques personnalisés par avion
â€¢ Facteurs correctifs (altitude, température, vent, pente)
â€¢ Températures depuis METAR (sécurité critique)
â€¢ Distance nécessaire vs disponible
â€¢ Alertes pistes trop courtes</a:t>
            </a:r>
          </a:p>
        </p:txBody>
      </p:sp>
    </p:spTree>
    <p:extLst>
      <p:ext uri="{BB962C8B-B14F-4D97-AF65-F5344CB8AC3E}">
        <p14:creationId xmlns:p14="http://schemas.microsoft.com/office/powerpoint/2010/main" val="2115227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CFC6411-605C-21F1-7687-CC5A30F503A1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dirty="0">
                <a:solidFill>
                  <a:srgbClr val="93163C"/>
                </a:solidFill>
              </a:rPr>
              <a:t>Modules Principaux : Avion &amp; Sécurité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736819-17E5-44F2-80C5-1A22AB2C6808}"/>
              </a:ext>
            </a:extLst>
          </p:cNvPr>
          <p:cNvSpPr txBox="1"/>
          <p:nvPr/>
        </p:nvSpPr>
        <p:spPr>
          <a:xfrm>
            <a:off x="1016000" y="1397000"/>
            <a:ext cx="10160000" cy="477053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âš</a:t>
            </a:r>
            <a:r>
              <a:rPr lang="fr-FR" sz="1600" dirty="0">
                <a:solidFill>
                  <a:srgbClr val="6B7280"/>
                </a:solidFill>
              </a:rPr>
              <a:t>–ï¸  MODULE MASSE &amp; CENTRAGE
â€¢ Calcul automatique poids total et CG
â€¢ Scénarios : au décollage, Ã  l'atterrissage, zéro fuel
â€¢ Graphique enveloppe de centrage temps réel
â€¢ Alertes hors limites (avant/</a:t>
            </a:r>
            <a:r>
              <a:rPr lang="fr-FR" sz="1600" dirty="0" err="1">
                <a:solidFill>
                  <a:srgbClr val="6B7280"/>
                </a:solidFill>
              </a:rPr>
              <a:t>arriÃ¨re</a:t>
            </a:r>
            <a:r>
              <a:rPr lang="fr-FR" sz="1600" dirty="0">
                <a:solidFill>
                  <a:srgbClr val="6B7280"/>
                </a:solidFill>
              </a:rPr>
              <a:t>)
â€¢ Compartiments bagages configurables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›©ï¸  MODULE AVION
â€¢ Gestion multi-avions (immatriculation, type)
â€¢ Import manuel des abaques (MANEX PDF)
â€¢ Extraction IA des performances (Ã  venir)
â€¢ Photos et documents techniques
â€¢ Limites de masse, consommation, vitesses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”§  MODULE CARNET TECHNIQUE
â€¢ Suivi entretiens et maintenances
â€¢ Log technique MEL/CDL
â€¢ </a:t>
            </a:r>
            <a:r>
              <a:rPr lang="fr-FR" sz="1600" dirty="0" err="1">
                <a:solidFill>
                  <a:srgbClr val="6B7280"/>
                </a:solidFill>
              </a:rPr>
              <a:t>Ã‰quipements</a:t>
            </a:r>
            <a:r>
              <a:rPr lang="fr-FR" sz="1600" dirty="0">
                <a:solidFill>
                  <a:srgbClr val="6B7280"/>
                </a:solidFill>
              </a:rPr>
              <a:t> de survie SAR
â€¢ Détection zones dangereuses (P, D, R)</a:t>
            </a:r>
          </a:p>
        </p:txBody>
      </p:sp>
    </p:spTree>
    <p:extLst>
      <p:ext uri="{BB962C8B-B14F-4D97-AF65-F5344CB8AC3E}">
        <p14:creationId xmlns:p14="http://schemas.microsoft.com/office/powerpoint/2010/main" val="854625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BB1B289-C06E-1EB5-8B6F-8C391A7C68E7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dirty="0">
                <a:solidFill>
                  <a:srgbClr val="93163C"/>
                </a:solidFill>
              </a:rPr>
              <a:t>Modules Complémentaires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E233B-CB4D-CD9F-31EA-E1E91D44C717}"/>
              </a:ext>
            </a:extLst>
          </p:cNvPr>
          <p:cNvSpPr txBox="1"/>
          <p:nvPr/>
        </p:nvSpPr>
        <p:spPr>
          <a:xfrm>
            <a:off x="1016000" y="1397000"/>
            <a:ext cx="10160000" cy="57554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“‹  MODULE CHECKLIST
â€¢ Checklists personnalisables par avion
â€¢ Phases : pré-vol, démarrage, roulage, décollage, etc.
â€¢ Suivi progression avec items </a:t>
            </a:r>
            <a:r>
              <a:rPr lang="fr-FR" sz="1600" dirty="0" err="1">
                <a:solidFill>
                  <a:srgbClr val="6B7280"/>
                </a:solidFill>
              </a:rPr>
              <a:t>cochables</a:t>
            </a:r>
            <a:r>
              <a:rPr lang="fr-FR" sz="1600" dirty="0">
                <a:solidFill>
                  <a:srgbClr val="6B7280"/>
                </a:solidFill>
              </a:rPr>
              <a:t>
â€¢ Alertes items critiques oubliés
</a:t>
            </a:r>
            <a:r>
              <a:rPr lang="fr-FR" sz="1600" dirty="0" err="1">
                <a:solidFill>
                  <a:srgbClr val="6B7280"/>
                </a:solidFill>
              </a:rPr>
              <a:t>âœˆï</a:t>
            </a:r>
            <a:r>
              <a:rPr lang="fr-FR" sz="1600" dirty="0">
                <a:solidFill>
                  <a:srgbClr val="6B7280"/>
                </a:solidFill>
              </a:rPr>
              <a:t>¸  MODULE DÃ‰ROUTEMENTS
â€¢ Sélection intelligente terrains de dégagement
â€¢ Calcul automatique distances, carburant, temps
â€¢ </a:t>
            </a:r>
            <a:r>
              <a:rPr lang="fr-FR" sz="1600" dirty="0" err="1">
                <a:solidFill>
                  <a:srgbClr val="6B7280"/>
                </a:solidFill>
              </a:rPr>
              <a:t>CritÃ¨res</a:t>
            </a:r>
            <a:r>
              <a:rPr lang="fr-FR" sz="1600" dirty="0">
                <a:solidFill>
                  <a:srgbClr val="6B7280"/>
                </a:solidFill>
              </a:rPr>
              <a:t> : longueur piste, services, proximité
â€¢ Météo temps réel pour </a:t>
            </a:r>
            <a:r>
              <a:rPr lang="fr-FR" sz="1600" dirty="0" err="1">
                <a:solidFill>
                  <a:srgbClr val="6B7280"/>
                </a:solidFill>
              </a:rPr>
              <a:t>alternates</a:t>
            </a:r>
            <a:r>
              <a:rPr lang="fr-FR" sz="1600" dirty="0">
                <a:solidFill>
                  <a:srgbClr val="6B7280"/>
                </a:solidFill>
              </a:rPr>
              <a:t>
â€¢ Carte interactive avec rayon d'action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“–  MODULE CARNET DE VOL
â€¢ Enregistrement automatique des vols
â€¢ Suivi heures de vol pilote
â€¢ Statistiques : heures totales, types d'avions
â€¢ Export PDF pour DGAC
</a:t>
            </a:r>
            <a:r>
              <a:rPr lang="fr-FR" sz="1600" dirty="0" err="1">
                <a:solidFill>
                  <a:srgbClr val="6B7280"/>
                </a:solidFill>
              </a:rPr>
              <a:t>ðŸ“š</a:t>
            </a:r>
            <a:r>
              <a:rPr lang="fr-FR" sz="1600" dirty="0">
                <a:solidFill>
                  <a:srgbClr val="6B7280"/>
                </a:solidFill>
              </a:rPr>
              <a:t>  MODULE VAC &amp; RÃ‰FÃ‰RENCES
â€¢ Cartes VAC aérodromes </a:t>
            </a:r>
            <a:r>
              <a:rPr lang="fr-FR" sz="1600" dirty="0" err="1">
                <a:solidFill>
                  <a:srgbClr val="6B7280"/>
                </a:solidFill>
              </a:rPr>
              <a:t>franÃ§ais</a:t>
            </a:r>
            <a:r>
              <a:rPr lang="fr-FR" sz="1600" dirty="0">
                <a:solidFill>
                  <a:srgbClr val="6B7280"/>
                </a:solidFill>
              </a:rPr>
              <a:t> (SIA)
â€¢ Références réglementaires aéronautiques
â€¢ </a:t>
            </a:r>
            <a:r>
              <a:rPr lang="fr-FR" sz="1600" dirty="0" err="1">
                <a:solidFill>
                  <a:srgbClr val="6B7280"/>
                </a:solidFill>
              </a:rPr>
              <a:t>AccÃ¨s</a:t>
            </a:r>
            <a:r>
              <a:rPr lang="fr-FR" sz="1600" dirty="0">
                <a:solidFill>
                  <a:srgbClr val="6B7280"/>
                </a:solidFill>
              </a:rPr>
              <a:t> rapide documentation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288354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56873BF-6015-EE47-6051-9146B276C0E6}"/>
              </a:ext>
            </a:extLst>
          </p:cNvPr>
          <p:cNvSpPr txBox="1"/>
          <p:nvPr/>
        </p:nvSpPr>
        <p:spPr>
          <a:xfrm>
            <a:off x="635000" y="381000"/>
            <a:ext cx="10922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600" b="1" dirty="0">
                <a:solidFill>
                  <a:srgbClr val="93163C"/>
                </a:solidFill>
              </a:rPr>
              <a:t>La Préparation de Vol : Un Défi fastidieux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B4F099-9A65-67C9-2479-719850D57B77}"/>
              </a:ext>
            </a:extLst>
          </p:cNvPr>
          <p:cNvSpPr txBox="1"/>
          <p:nvPr/>
        </p:nvSpPr>
        <p:spPr>
          <a:xfrm>
            <a:off x="1016000" y="1524000"/>
            <a:ext cx="10160000" cy="369331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Sources de données multiples et dispersées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SIA, Météo France, NOTAM, </a:t>
            </a:r>
            <a:r>
              <a:rPr lang="fr-FR" dirty="0" err="1">
                <a:solidFill>
                  <a:srgbClr val="6B7280"/>
                </a:solidFill>
              </a:rPr>
              <a:t>Manex</a:t>
            </a:r>
            <a:r>
              <a:rPr lang="fr-FR" dirty="0">
                <a:solidFill>
                  <a:srgbClr val="6B7280"/>
                </a:solidFill>
              </a:rPr>
              <a:t>, cartes VAC...
Pas de vue centralisée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Vérifications réglementaires</a:t>
            </a:r>
          </a:p>
          <a:p>
            <a:endParaRPr lang="fr-FR" dirty="0">
              <a:solidFill>
                <a:srgbClr val="6B728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Calculs manuels fastidieux, critique et sources d'erreurs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Navigation, carburant, masse et centrage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Performances décollage/atterrissage</a:t>
            </a:r>
          </a:p>
          <a:p>
            <a:pPr lvl="1"/>
            <a:endParaRPr lang="fr-FR" dirty="0">
              <a:solidFill>
                <a:srgbClr val="6B728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Temps de préparation important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45-90 minutes par vol en moyenne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6B7280"/>
                </a:solidFill>
              </a:rPr>
              <a:t>Calcule et préparation non reproductible et soumise au alea externe (météo, nb de passagers, disponibilité de l’avion…) </a:t>
            </a:r>
          </a:p>
        </p:txBody>
      </p:sp>
    </p:spTree>
    <p:extLst>
      <p:ext uri="{BB962C8B-B14F-4D97-AF65-F5344CB8AC3E}">
        <p14:creationId xmlns:p14="http://schemas.microsoft.com/office/powerpoint/2010/main" val="3758321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5A3314A-867E-4896-CFCA-743BB310A177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>
                <a:solidFill>
                  <a:srgbClr val="93163C"/>
                </a:solidFill>
              </a:rPr>
              <a:t>Architecture Technique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7BA690-2B79-5098-83DA-5941AB418396}"/>
              </a:ext>
            </a:extLst>
          </p:cNvPr>
          <p:cNvSpPr txBox="1"/>
          <p:nvPr/>
        </p:nvSpPr>
        <p:spPr>
          <a:xfrm>
            <a:off x="1016000" y="1397000"/>
            <a:ext cx="10160000" cy="501675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”§  STACK TECHNIQUE
â€¢ Frontend : </a:t>
            </a:r>
            <a:r>
              <a:rPr lang="fr-FR" sz="1600" dirty="0" err="1">
                <a:solidFill>
                  <a:srgbClr val="6B7280"/>
                </a:solidFill>
              </a:rPr>
              <a:t>React</a:t>
            </a:r>
            <a:r>
              <a:rPr lang="fr-FR" sz="1600" dirty="0">
                <a:solidFill>
                  <a:srgbClr val="6B7280"/>
                </a:solidFill>
              </a:rPr>
              <a:t> 18 + Vite 7 + </a:t>
            </a:r>
            <a:r>
              <a:rPr lang="fr-FR" sz="1600" dirty="0" err="1">
                <a:solidFill>
                  <a:srgbClr val="6B7280"/>
                </a:solidFill>
              </a:rPr>
              <a:t>Material</a:t>
            </a:r>
            <a:r>
              <a:rPr lang="fr-FR" sz="1600" dirty="0">
                <a:solidFill>
                  <a:srgbClr val="6B7280"/>
                </a:solidFill>
              </a:rPr>
              <a:t>-UI 7
â€¢ State Management : </a:t>
            </a:r>
            <a:r>
              <a:rPr lang="fr-FR" sz="1600" dirty="0" err="1">
                <a:solidFill>
                  <a:srgbClr val="6B7280"/>
                </a:solidFill>
              </a:rPr>
              <a:t>Zustand</a:t>
            </a:r>
            <a:r>
              <a:rPr lang="fr-FR" sz="1600" dirty="0">
                <a:solidFill>
                  <a:srgbClr val="6B7280"/>
                </a:solidFill>
              </a:rPr>
              <a:t> 4.5 + </a:t>
            </a:r>
            <a:r>
              <a:rPr lang="fr-FR" sz="1600" dirty="0" err="1">
                <a:solidFill>
                  <a:srgbClr val="6B7280"/>
                </a:solidFill>
              </a:rPr>
              <a:t>Context</a:t>
            </a:r>
            <a:r>
              <a:rPr lang="fr-FR" sz="1600" dirty="0">
                <a:solidFill>
                  <a:srgbClr val="6B7280"/>
                </a:solidFill>
              </a:rPr>
              <a:t> API
â€¢ Backend : </a:t>
            </a:r>
            <a:r>
              <a:rPr lang="fr-FR" sz="1600" dirty="0" err="1">
                <a:solidFill>
                  <a:srgbClr val="6B7280"/>
                </a:solidFill>
              </a:rPr>
              <a:t>Supabase</a:t>
            </a:r>
            <a:r>
              <a:rPr lang="fr-FR" sz="1600" dirty="0">
                <a:solidFill>
                  <a:srgbClr val="6B7280"/>
                </a:solidFill>
              </a:rPr>
              <a:t> (PostgreSQL + </a:t>
            </a:r>
            <a:r>
              <a:rPr lang="fr-FR" sz="1600" dirty="0" err="1">
                <a:solidFill>
                  <a:srgbClr val="6B7280"/>
                </a:solidFill>
              </a:rPr>
              <a:t>Auth</a:t>
            </a:r>
            <a:r>
              <a:rPr lang="fr-FR" sz="1600" dirty="0">
                <a:solidFill>
                  <a:srgbClr val="6B7280"/>
                </a:solidFill>
              </a:rPr>
              <a:t> + Storage)
â€¢ Mobile : </a:t>
            </a:r>
            <a:r>
              <a:rPr lang="fr-FR" sz="1600" dirty="0" err="1">
                <a:solidFill>
                  <a:srgbClr val="6B7280"/>
                </a:solidFill>
              </a:rPr>
              <a:t>Capacitor</a:t>
            </a:r>
            <a:r>
              <a:rPr lang="fr-FR" sz="1600" dirty="0">
                <a:solidFill>
                  <a:srgbClr val="6B7280"/>
                </a:solidFill>
              </a:rPr>
              <a:t> 7.4 (iOS/Android)
â€¢ Cartes : Leaflet.js + </a:t>
            </a:r>
            <a:r>
              <a:rPr lang="fr-FR" sz="1600" dirty="0" err="1">
                <a:solidFill>
                  <a:srgbClr val="6B7280"/>
                </a:solidFill>
              </a:rPr>
              <a:t>OpenLayers</a:t>
            </a:r>
            <a:r>
              <a:rPr lang="fr-FR" sz="1600" dirty="0">
                <a:solidFill>
                  <a:srgbClr val="6B7280"/>
                </a:solidFill>
              </a:rPr>
              <a:t>
â€¢ </a:t>
            </a:r>
            <a:r>
              <a:rPr lang="fr-FR" sz="1600" dirty="0" err="1">
                <a:solidFill>
                  <a:srgbClr val="6B7280"/>
                </a:solidFill>
              </a:rPr>
              <a:t>Build</a:t>
            </a:r>
            <a:r>
              <a:rPr lang="fr-FR" sz="1600" dirty="0">
                <a:solidFill>
                  <a:srgbClr val="6B7280"/>
                </a:solidFill>
              </a:rPr>
              <a:t> : PWA installable (Service </a:t>
            </a:r>
            <a:r>
              <a:rPr lang="fr-FR" sz="1600" dirty="0" err="1">
                <a:solidFill>
                  <a:srgbClr val="6B7280"/>
                </a:solidFill>
              </a:rPr>
              <a:t>Worker</a:t>
            </a:r>
            <a:r>
              <a:rPr lang="fr-FR" sz="1600" dirty="0">
                <a:solidFill>
                  <a:srgbClr val="6B7280"/>
                </a:solidFill>
              </a:rPr>
              <a:t>)
</a:t>
            </a:r>
            <a:r>
              <a:rPr lang="fr-FR" sz="1600" dirty="0" err="1">
                <a:solidFill>
                  <a:srgbClr val="6B7280"/>
                </a:solidFill>
              </a:rPr>
              <a:t>ðŸ“Š</a:t>
            </a:r>
            <a:r>
              <a:rPr lang="fr-FR" sz="1600" dirty="0">
                <a:solidFill>
                  <a:srgbClr val="6B7280"/>
                </a:solidFill>
              </a:rPr>
              <a:t>  DONNÃ‰ES AÃ‰RONAUTIQUES
â€¢ AIXM 4.5 France (SIA - cycle AIRAC 2025-10-02)
â€¢ </a:t>
            </a:r>
            <a:r>
              <a:rPr lang="fr-FR" sz="1600" dirty="0" err="1">
                <a:solidFill>
                  <a:srgbClr val="6B7280"/>
                </a:solidFill>
              </a:rPr>
              <a:t>OpenAIP</a:t>
            </a:r>
            <a:r>
              <a:rPr lang="fr-FR" sz="1600" dirty="0">
                <a:solidFill>
                  <a:srgbClr val="6B7280"/>
                </a:solidFill>
              </a:rPr>
              <a:t> (aérodromes, espaces aériens)
â€¢ </a:t>
            </a:r>
            <a:r>
              <a:rPr lang="fr-FR" sz="1600" dirty="0" err="1">
                <a:solidFill>
                  <a:srgbClr val="6B7280"/>
                </a:solidFill>
              </a:rPr>
              <a:t>CheckWX</a:t>
            </a:r>
            <a:r>
              <a:rPr lang="fr-FR" sz="1600" dirty="0">
                <a:solidFill>
                  <a:srgbClr val="6B7280"/>
                </a:solidFill>
              </a:rPr>
              <a:t> API (METAR/TAF temps réel)
â€¢ Mise Ã  jour automatique tous les 28 jours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”  SÃ‰CURITÃ‰ &amp; PERFORMANCE
â€¢ Authentification </a:t>
            </a:r>
            <a:r>
              <a:rPr lang="fr-FR" sz="1600" dirty="0" err="1">
                <a:solidFill>
                  <a:srgbClr val="6B7280"/>
                </a:solidFill>
              </a:rPr>
              <a:t>Supabase</a:t>
            </a:r>
            <a:r>
              <a:rPr lang="fr-FR" sz="1600" dirty="0">
                <a:solidFill>
                  <a:srgbClr val="6B7280"/>
                </a:solidFill>
              </a:rPr>
              <a:t> (JWT </a:t>
            </a:r>
            <a:r>
              <a:rPr lang="fr-FR" sz="1600" dirty="0" err="1">
                <a:solidFill>
                  <a:srgbClr val="6B7280"/>
                </a:solidFill>
              </a:rPr>
              <a:t>tokens</a:t>
            </a:r>
            <a:r>
              <a:rPr lang="fr-FR" sz="1600" dirty="0">
                <a:solidFill>
                  <a:srgbClr val="6B7280"/>
                </a:solidFill>
              </a:rPr>
              <a:t>)
â€¢ Stockage local </a:t>
            </a:r>
            <a:r>
              <a:rPr lang="fr-FR" sz="1600" dirty="0" err="1">
                <a:solidFill>
                  <a:srgbClr val="6B7280"/>
                </a:solidFill>
              </a:rPr>
              <a:t>IndexedDB</a:t>
            </a:r>
            <a:r>
              <a:rPr lang="fr-FR" sz="1600" dirty="0">
                <a:solidFill>
                  <a:srgbClr val="6B7280"/>
                </a:solidFill>
              </a:rPr>
              <a:t> (offline-first)
â€¢ Cache intelligent (Service </a:t>
            </a:r>
            <a:r>
              <a:rPr lang="fr-FR" sz="1600" dirty="0" err="1">
                <a:solidFill>
                  <a:srgbClr val="6B7280"/>
                </a:solidFill>
              </a:rPr>
              <a:t>Worker</a:t>
            </a:r>
            <a:r>
              <a:rPr lang="fr-FR" sz="1600" dirty="0">
                <a:solidFill>
                  <a:srgbClr val="6B7280"/>
                </a:solidFill>
              </a:rPr>
              <a:t>)
â€¢ Chiffrement données sensibles
â€¢ Backup automatique cloud</a:t>
            </a:r>
          </a:p>
        </p:txBody>
      </p:sp>
    </p:spTree>
    <p:extLst>
      <p:ext uri="{BB962C8B-B14F-4D97-AF65-F5344CB8AC3E}">
        <p14:creationId xmlns:p14="http://schemas.microsoft.com/office/powerpoint/2010/main" val="223822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E47051-9CDA-43CB-4EA5-61E8967888DA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>
                <a:solidFill>
                  <a:srgbClr val="93163C"/>
                </a:solidFill>
              </a:rPr>
              <a:t>ModÃ¨le Ã‰conomique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010F8B-69EA-660E-2796-9F77E9240B65}"/>
              </a:ext>
            </a:extLst>
          </p:cNvPr>
          <p:cNvSpPr txBox="1"/>
          <p:nvPr/>
        </p:nvSpPr>
        <p:spPr>
          <a:xfrm>
            <a:off x="1016000" y="1397000"/>
            <a:ext cx="10160000" cy="403187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PUBLIC CIBLE
    â€¢ Pilotes privés VFR (France)
    â€¢ Aéro-clubs et écoles de pilotage
    â€¢ Propriétaires d'avions
    â€¢ Estimé : 40 000+ pilotes en France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“ˆ  PROPOSITION DE VALEUR
    â€¢ Gain de temps : 45-90 min â†’ 15-20 min par vol
    â€¢ Sécurité accrue : vérifications automatiques
    â€¢ Données officielles toujours Ã  jour
    â€¢ Alternative moderne aux solutions </a:t>
            </a:r>
            <a:r>
              <a:rPr lang="fr-FR" sz="1600" dirty="0" err="1">
                <a:solidFill>
                  <a:srgbClr val="6B7280"/>
                </a:solidFill>
              </a:rPr>
              <a:t>obsolÃ¨tes</a:t>
            </a:r>
            <a:r>
              <a:rPr lang="fr-FR" sz="1600" dirty="0">
                <a:solidFill>
                  <a:srgbClr val="6B7280"/>
                </a:solidFill>
              </a:rPr>
              <a:t>
    â€¢ Accessible partout (PC, tablette, smartphone)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’°  TARIFICATION (Ã  définir selon phase Beta)
    â€¢ Abonnement mensuel ou annuel
    â€¢ Tarif préférentiel testeurs Beta</a:t>
            </a:r>
          </a:p>
        </p:txBody>
      </p:sp>
    </p:spTree>
    <p:extLst>
      <p:ext uri="{BB962C8B-B14F-4D97-AF65-F5344CB8AC3E}">
        <p14:creationId xmlns:p14="http://schemas.microsoft.com/office/powerpoint/2010/main" val="199218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DA1057-31AD-F9E7-9DA2-BD52F6521FC3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>
                <a:solidFill>
                  <a:srgbClr val="93163C"/>
                </a:solidFill>
              </a:rPr>
              <a:t>Roadmap &amp; Ã‰volutions Futures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C9938F-EA10-72F8-0273-5B6DBA2D746F}"/>
              </a:ext>
            </a:extLst>
          </p:cNvPr>
          <p:cNvSpPr txBox="1"/>
          <p:nvPr/>
        </p:nvSpPr>
        <p:spPr>
          <a:xfrm>
            <a:off x="1016000" y="1397000"/>
            <a:ext cx="10160000" cy="624786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ðŸš</a:t>
            </a:r>
            <a:r>
              <a:rPr lang="fr-FR" sz="1600" dirty="0">
                <a:solidFill>
                  <a:srgbClr val="6B7280"/>
                </a:solidFill>
              </a:rPr>
              <a:t>€  PHASE BETA (EN COURS)
</a:t>
            </a:r>
            <a:r>
              <a:rPr lang="fr-FR" sz="1600" dirty="0" err="1">
                <a:solidFill>
                  <a:srgbClr val="6B7280"/>
                </a:solidFill>
              </a:rPr>
              <a:t>âœ</a:t>
            </a:r>
            <a:r>
              <a:rPr lang="fr-FR" sz="1600" dirty="0">
                <a:solidFill>
                  <a:srgbClr val="6B7280"/>
                </a:solidFill>
              </a:rPr>
              <a:t>…  13 modules fonctionnels opérationnels
</a:t>
            </a:r>
            <a:r>
              <a:rPr lang="fr-FR" sz="1600" dirty="0" err="1">
                <a:solidFill>
                  <a:srgbClr val="6B7280"/>
                </a:solidFill>
              </a:rPr>
              <a:t>âœ</a:t>
            </a:r>
            <a:r>
              <a:rPr lang="fr-FR" sz="1600" dirty="0">
                <a:solidFill>
                  <a:srgbClr val="6B7280"/>
                </a:solidFill>
              </a:rPr>
              <a:t>…  Authentification et stockage cloud
</a:t>
            </a:r>
            <a:r>
              <a:rPr lang="fr-FR" sz="1600" dirty="0" err="1">
                <a:solidFill>
                  <a:srgbClr val="6B7280"/>
                </a:solidFill>
              </a:rPr>
              <a:t>âœ</a:t>
            </a:r>
            <a:r>
              <a:rPr lang="fr-FR" sz="1600" dirty="0">
                <a:solidFill>
                  <a:srgbClr val="6B7280"/>
                </a:solidFill>
              </a:rPr>
              <a:t>…  Données aéronautiques officielles FR
</a:t>
            </a:r>
            <a:r>
              <a:rPr lang="fr-FR" sz="1600" dirty="0" err="1">
                <a:solidFill>
                  <a:srgbClr val="6B7280"/>
                </a:solidFill>
              </a:rPr>
              <a:t>âœ</a:t>
            </a:r>
            <a:r>
              <a:rPr lang="fr-FR" sz="1600" dirty="0">
                <a:solidFill>
                  <a:srgbClr val="6B7280"/>
                </a:solidFill>
              </a:rPr>
              <a:t>…  Interface PWA responsive (PC/tablette/mobile)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”„  Tests utilisateurs et corrections bugs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”„  Optimisations performances et UX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“…  PHASE 1 - Q2 2025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Extraction automatique abaques IA (MANEX PDF)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Cartes météo aéronautiques (WINTEM/TEMSI)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Partage plans de vol communauté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Export DGAC officiel (carnet de vol)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“…  PHASE 2 - Q3-Q4 2025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Support IFR (SID, STAR, approches)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Intégration NOTAM temps réel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Planification multi-étapes avancée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Synchronisation multi-appareils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API publique pour tiers (clubs, écoles)
</a:t>
            </a:r>
            <a:r>
              <a:rPr lang="fr-FR" sz="1600" dirty="0" err="1">
                <a:solidFill>
                  <a:srgbClr val="6B7280"/>
                </a:solidFill>
              </a:rPr>
              <a:t>ðŸŒ</a:t>
            </a:r>
            <a:r>
              <a:rPr lang="fr-FR" sz="1600" dirty="0">
                <a:solidFill>
                  <a:srgbClr val="6B7280"/>
                </a:solidFill>
              </a:rPr>
              <a:t>  PHASE 3 - 2026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Extension pays européens (UK, DE, ES, IT)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Communauté pilotes (partage expériences, photos)
</a:t>
            </a:r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¯  Mode offline complet (sans connexion)</a:t>
            </a:r>
          </a:p>
        </p:txBody>
      </p:sp>
    </p:spTree>
    <p:extLst>
      <p:ext uri="{BB962C8B-B14F-4D97-AF65-F5344CB8AC3E}">
        <p14:creationId xmlns:p14="http://schemas.microsoft.com/office/powerpoint/2010/main" val="1823991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E911EA5-9F56-F2B4-3872-7CBA9A2141EC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dirty="0">
                <a:solidFill>
                  <a:srgbClr val="93163C"/>
                </a:solidFill>
              </a:rPr>
              <a:t>Interface &amp; Expérience Utilisateur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7BC895-F2AB-C4F0-B031-B3E5BA0FD08D}"/>
              </a:ext>
            </a:extLst>
          </p:cNvPr>
          <p:cNvSpPr txBox="1"/>
          <p:nvPr/>
        </p:nvSpPr>
        <p:spPr>
          <a:xfrm>
            <a:off x="1270000" y="1905000"/>
            <a:ext cx="9652000" cy="52629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dirty="0" err="1">
                <a:solidFill>
                  <a:srgbClr val="6B7280"/>
                </a:solidFill>
              </a:rPr>
              <a:t>ðŸŽ</a:t>
            </a:r>
            <a:r>
              <a:rPr lang="fr-FR" sz="1600" dirty="0">
                <a:solidFill>
                  <a:srgbClr val="6B7280"/>
                </a:solidFill>
              </a:rPr>
              <a:t>¨  DESIGN MODERNE &amp; INTUITIF
â€¢ Interface épurée, navigation simple
â€¢ Couleurs professionnelles (bordeaux #93163C)
â€¢ </a:t>
            </a:r>
            <a:r>
              <a:rPr lang="fr-FR" sz="1600" dirty="0" err="1">
                <a:solidFill>
                  <a:srgbClr val="6B7280"/>
                </a:solidFill>
              </a:rPr>
              <a:t>Dark</a:t>
            </a:r>
            <a:r>
              <a:rPr lang="fr-FR" sz="1600" dirty="0">
                <a:solidFill>
                  <a:srgbClr val="6B7280"/>
                </a:solidFill>
              </a:rPr>
              <a:t> mode disponible
â€¢ Responsive design (PC, tablette, mobile)
â€¢ Typographie : </a:t>
            </a:r>
            <a:r>
              <a:rPr lang="fr-FR" sz="1600" dirty="0" err="1">
                <a:solidFill>
                  <a:srgbClr val="6B7280"/>
                </a:solidFill>
              </a:rPr>
              <a:t>Space</a:t>
            </a:r>
            <a:r>
              <a:rPr lang="fr-FR" sz="1600" dirty="0">
                <a:solidFill>
                  <a:srgbClr val="6B7280"/>
                </a:solidFill>
              </a:rPr>
              <a:t> </a:t>
            </a:r>
            <a:r>
              <a:rPr lang="fr-FR" sz="1600" dirty="0" err="1">
                <a:solidFill>
                  <a:srgbClr val="6B7280"/>
                </a:solidFill>
              </a:rPr>
              <a:t>Grotesk</a:t>
            </a:r>
            <a:r>
              <a:rPr lang="fr-FR" sz="1600" dirty="0">
                <a:solidFill>
                  <a:srgbClr val="6B7280"/>
                </a:solidFill>
              </a:rPr>
              <a:t> + Inter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“±  EXPÃ‰RIENCE UTILISATEUR
â€¢ Assistant de préparation de vol guidé (7 étapes)
â€¢ Formulaires intelligents avec suggestions
â€¢ Feedback temps réel (calculs instantanés)
â€¢ Alertes visuelles et sonores (sécurité)
â€¢ Mode hors-ligne partiel (données en cache)
</a:t>
            </a:r>
            <a:r>
              <a:rPr lang="fr-FR" sz="1600" dirty="0" err="1">
                <a:solidFill>
                  <a:srgbClr val="6B7280"/>
                </a:solidFill>
              </a:rPr>
              <a:t>ðŸ</a:t>
            </a:r>
            <a:r>
              <a:rPr lang="fr-FR" sz="1600" dirty="0">
                <a:solidFill>
                  <a:srgbClr val="6B7280"/>
                </a:solidFill>
              </a:rPr>
              <a:t>’¡  ACCESSIBILITÃ‰
â€¢ Contraste élevé, lisibilité optimale
â€¢ Navigation clavier </a:t>
            </a:r>
            <a:r>
              <a:rPr lang="fr-FR" sz="1600" dirty="0" err="1">
                <a:solidFill>
                  <a:srgbClr val="6B7280"/>
                </a:solidFill>
              </a:rPr>
              <a:t>complÃ¨te</a:t>
            </a:r>
            <a:r>
              <a:rPr lang="fr-FR" sz="1600" dirty="0">
                <a:solidFill>
                  <a:srgbClr val="6B7280"/>
                </a:solidFill>
              </a:rPr>
              <a:t>
â€¢ </a:t>
            </a:r>
            <a:r>
              <a:rPr lang="fr-FR" sz="1600" dirty="0" err="1">
                <a:solidFill>
                  <a:srgbClr val="6B7280"/>
                </a:solidFill>
              </a:rPr>
              <a:t>Tooltips</a:t>
            </a:r>
            <a:r>
              <a:rPr lang="fr-FR" sz="1600" dirty="0">
                <a:solidFill>
                  <a:srgbClr val="6B7280"/>
                </a:solidFill>
              </a:rPr>
              <a:t> et aides contextuelles
â€¢ Support multi-unités (métrique/impérial)
[Espace réservé pour captures d'écran ou vidéo démo]</a:t>
            </a:r>
          </a:p>
        </p:txBody>
      </p:sp>
    </p:spTree>
    <p:extLst>
      <p:ext uri="{BB962C8B-B14F-4D97-AF65-F5344CB8AC3E}">
        <p14:creationId xmlns:p14="http://schemas.microsoft.com/office/powerpoint/2010/main" val="555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839" y="1356042"/>
            <a:ext cx="5036819" cy="4145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 sz="4000" b="1">
                <a:solidFill>
                  <a:srgbClr val="93163C"/>
                </a:solidFill>
              </a:defRPr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Étape 0/5 : Ou Aller ?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 minutes, agreable</a:t>
            </a:r>
            <a:br>
              <a:rPr lang="en-US" sz="1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fait rever</a:t>
            </a:r>
            <a:b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parle de simplicité</a:t>
            </a:r>
            <a:b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fixe une date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2E867D-E5A0-7081-953E-1CF8A77AE42F}"/>
              </a:ext>
            </a:extLst>
          </p:cNvPr>
          <p:cNvSpPr txBox="1"/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600"/>
            </a:pPr>
            <a:endParaRPr lang="en-US" sz="2000" dirty="0"/>
          </a:p>
        </p:txBody>
      </p:sp>
      <p:pic>
        <p:nvPicPr>
          <p:cNvPr id="25" name="Image 24" descr="Une image contenant Photographie aérienne, Vue plongeante, arbre, plein air&#10;&#10;Le contenu généré par l’IA peut être incorrect.">
            <a:extLst>
              <a:ext uri="{FF2B5EF4-FFF2-40B4-BE49-F238E27FC236}">
                <a16:creationId xmlns:a16="http://schemas.microsoft.com/office/drawing/2014/main" id="{4C9C7071-0B00-D6E2-1F5C-E7BBFC7F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0" r="-1" b="232"/>
          <a:stretch>
            <a:fillRect/>
          </a:stretch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20" name="Image 19" descr="Une image contenant plein air, arbre, ciel, paysage&#10;&#10;Le contenu généré par l’IA peut être incorrect.">
            <a:extLst>
              <a:ext uri="{FF2B5EF4-FFF2-40B4-BE49-F238E27FC236}">
                <a16:creationId xmlns:a16="http://schemas.microsoft.com/office/drawing/2014/main" id="{CF4F7660-4D19-23CD-653D-9DB2FDDC0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4" b="14101"/>
          <a:stretch>
            <a:fillRect/>
          </a:stretch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9A6BD-F1A3-3AC6-63BF-D9E86AC3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9A1E2-292F-8065-0971-FF1D4431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Étape 1.1 : Planification de la Route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F44A2AC6-E9DA-7C76-2DF9-1AC2AF723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Ellipse 27">
            <a:extLst>
              <a:ext uri="{FF2B5EF4-FFF2-40B4-BE49-F238E27FC236}">
                <a16:creationId xmlns:a16="http://schemas.microsoft.com/office/drawing/2014/main" id="{819CAF3E-EF37-1CBB-A549-1092FFDF893C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B034086-F47E-D196-2459-92B00985EDF5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9A8E85D-FEA1-2C3B-8705-AA0350629C33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14B6BFDA-9E0D-5D3B-66FC-133E51A655F5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D430F69-6794-9AC9-2E1F-E304A9872136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EDBE9C2-5175-CD40-619A-5671479E0B89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A30FC7C7-9692-2CB3-65F8-40FD6A47580A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ED0FD88-8FFA-1D34-330C-C3E8E4EC9BDC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BD5C351-6013-96E4-3943-2D3B22758730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AD282965-D582-BA81-DEC5-0E5F6164D08B}"/>
              </a:ext>
            </a:extLst>
          </p:cNvPr>
          <p:cNvSpPr txBox="1"/>
          <p:nvPr/>
        </p:nvSpPr>
        <p:spPr>
          <a:xfrm>
            <a:off x="5048251" y="1505694"/>
            <a:ext cx="6140449" cy="3505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bg1"/>
                </a:solidFill>
              </a:rPr>
              <a:t>Identifier et </a:t>
            </a:r>
            <a:r>
              <a:rPr lang="en-US" b="1" u="sng" dirty="0" err="1">
                <a:solidFill>
                  <a:schemeClr val="bg1"/>
                </a:solidFill>
              </a:rPr>
              <a:t>Positionner</a:t>
            </a:r>
            <a:r>
              <a:rPr lang="en-US" b="1" u="sng" dirty="0">
                <a:solidFill>
                  <a:schemeClr val="bg1"/>
                </a:solidFill>
              </a:rPr>
              <a:t> les points sur la carte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 navigation </a:t>
            </a:r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region </a:t>
            </a:r>
            <a:r>
              <a:rPr lang="en-US" dirty="0" err="1">
                <a:solidFill>
                  <a:schemeClr val="bg1"/>
                </a:solidFill>
              </a:rPr>
              <a:t>connue</a:t>
            </a:r>
            <a:r>
              <a:rPr lang="en-US" dirty="0">
                <a:solidFill>
                  <a:schemeClr val="bg1"/>
                </a:solidFill>
              </a:rPr>
              <a:t> – 2/3 minutes. Si non 5-10minutes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focnion</a:t>
            </a:r>
            <a:r>
              <a:rPr lang="en-US" dirty="0">
                <a:solidFill>
                  <a:schemeClr val="bg1"/>
                </a:solidFill>
              </a:rPr>
              <a:t> de point </a:t>
            </a:r>
            <a:r>
              <a:rPr lang="en-US" dirty="0" err="1">
                <a:solidFill>
                  <a:schemeClr val="bg1"/>
                </a:solidFill>
              </a:rPr>
              <a:t>selctionné</a:t>
            </a:r>
            <a:r>
              <a:rPr lang="en-US" dirty="0">
                <a:solidFill>
                  <a:schemeClr val="bg1"/>
                </a:solidFill>
              </a:rPr>
              <a:t> et de la  nav.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Identifier les </a:t>
            </a:r>
            <a:r>
              <a:rPr lang="en-US" dirty="0" err="1">
                <a:solidFill>
                  <a:schemeClr val="bg1"/>
                </a:solidFill>
              </a:rPr>
              <a:t>espace</a:t>
            </a:r>
            <a:r>
              <a:rPr lang="en-US" dirty="0">
                <a:solidFill>
                  <a:schemeClr val="bg1"/>
                </a:solidFill>
              </a:rPr>
              <a:t> et les point </a:t>
            </a:r>
            <a:r>
              <a:rPr lang="en-US" dirty="0" err="1">
                <a:solidFill>
                  <a:schemeClr val="bg1"/>
                </a:solidFill>
              </a:rPr>
              <a:t>tounent</a:t>
            </a: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Identifer</a:t>
            </a:r>
            <a:r>
              <a:rPr lang="en-US" dirty="0">
                <a:solidFill>
                  <a:schemeClr val="bg1"/>
                </a:solidFill>
              </a:rPr>
              <a:t> les </a:t>
            </a:r>
            <a:r>
              <a:rPr lang="en-US" dirty="0" err="1">
                <a:solidFill>
                  <a:schemeClr val="bg1"/>
                </a:solidFill>
              </a:rPr>
              <a:t>deroutemetn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potentiel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parmis</a:t>
            </a:r>
            <a:r>
              <a:rPr lang="en-US" dirty="0">
                <a:solidFill>
                  <a:schemeClr val="bg1"/>
                </a:solidFill>
              </a:rPr>
              <a:t> les aerodrome </a:t>
            </a:r>
            <a:r>
              <a:rPr lang="en-US" dirty="0" err="1">
                <a:solidFill>
                  <a:schemeClr val="bg1"/>
                </a:solidFill>
              </a:rPr>
              <a:t>diponible</a:t>
            </a:r>
            <a:endParaRPr lang="en-US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Sans calculi </a:t>
            </a:r>
            <a:r>
              <a:rPr lang="en-US" dirty="0" err="1">
                <a:solidFill>
                  <a:schemeClr val="bg1"/>
                </a:solidFill>
              </a:rPr>
              <a:t>c’est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hasardeux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desiine</a:t>
            </a:r>
            <a:r>
              <a:rPr lang="en-US" dirty="0">
                <a:solidFill>
                  <a:schemeClr val="bg1"/>
                </a:solidFill>
              </a:rPr>
              <a:t> le rayon </a:t>
            </a:r>
            <a:r>
              <a:rPr lang="en-US" dirty="0" err="1">
                <a:solidFill>
                  <a:schemeClr val="bg1"/>
                </a:solidFill>
              </a:rPr>
              <a:t>d’action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Ensuite verifier les carte VAC de tout les </a:t>
            </a:r>
            <a:r>
              <a:rPr lang="en-US" dirty="0" err="1">
                <a:solidFill>
                  <a:schemeClr val="bg1"/>
                </a:solidFill>
              </a:rPr>
              <a:t>candidat</a:t>
            </a:r>
            <a:r>
              <a:rPr lang="en-US" dirty="0">
                <a:solidFill>
                  <a:schemeClr val="bg1"/>
                </a:solidFill>
              </a:rPr>
              <a:t> potential pour </a:t>
            </a:r>
            <a:r>
              <a:rPr lang="en-US" dirty="0" err="1">
                <a:solidFill>
                  <a:schemeClr val="bg1"/>
                </a:solidFill>
              </a:rPr>
              <a:t>regarder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leur</a:t>
            </a:r>
            <a:r>
              <a:rPr lang="en-US" dirty="0">
                <a:solidFill>
                  <a:schemeClr val="bg1"/>
                </a:solidFill>
              </a:rPr>
              <a:t> Comptabilité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Terrain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herabe</a:t>
            </a:r>
            <a:r>
              <a:rPr lang="en-US" dirty="0">
                <a:solidFill>
                  <a:schemeClr val="bg1"/>
                </a:solidFill>
              </a:rPr>
              <a:t>, ULM, </a:t>
            </a:r>
            <a:r>
              <a:rPr lang="en-US" dirty="0" err="1">
                <a:solidFill>
                  <a:schemeClr val="bg1"/>
                </a:solidFill>
              </a:rPr>
              <a:t>Militere</a:t>
            </a:r>
            <a:r>
              <a:rPr lang="en-US" dirty="0">
                <a:solidFill>
                  <a:schemeClr val="bg1"/>
                </a:solidFill>
              </a:rPr>
              <a:t>, distance </a:t>
            </a:r>
            <a:r>
              <a:rPr lang="en-US" dirty="0" err="1">
                <a:solidFill>
                  <a:schemeClr val="bg1"/>
                </a:solidFill>
              </a:rPr>
              <a:t>declaré</a:t>
            </a:r>
            <a:r>
              <a:rPr lang="en-US" dirty="0">
                <a:solidFill>
                  <a:schemeClr val="bg1"/>
                </a:solidFill>
              </a:rPr>
              <a:t> …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Identifier le </a:t>
            </a:r>
            <a:r>
              <a:rPr lang="en-US" dirty="0" err="1">
                <a:solidFill>
                  <a:schemeClr val="bg1"/>
                </a:solidFill>
              </a:rPr>
              <a:t>sens</a:t>
            </a:r>
            <a:r>
              <a:rPr lang="en-US" dirty="0">
                <a:solidFill>
                  <a:schemeClr val="bg1"/>
                </a:solidFill>
              </a:rPr>
              <a:t> de navigation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Verifier</a:t>
            </a:r>
            <a:r>
              <a:rPr lang="fr-FR" dirty="0">
                <a:solidFill>
                  <a:schemeClr val="bg1"/>
                </a:solidFill>
              </a:rPr>
              <a:t> les Espace te les zone Restrictive qui passe par notre trajectoire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Limite de temps et d’</a:t>
            </a:r>
            <a:r>
              <a:rPr lang="fr-FR" dirty="0" err="1">
                <a:solidFill>
                  <a:schemeClr val="bg1"/>
                </a:solidFill>
              </a:rPr>
              <a:t>altide</a:t>
            </a:r>
            <a:r>
              <a:rPr lang="fr-FR" dirty="0">
                <a:solidFill>
                  <a:schemeClr val="bg1"/>
                </a:solidFill>
              </a:rPr>
              <a:t>, si la zone </a:t>
            </a:r>
            <a:r>
              <a:rPr lang="fr-FR" dirty="0" err="1">
                <a:solidFill>
                  <a:schemeClr val="bg1"/>
                </a:solidFill>
              </a:rPr>
              <a:t>etst</a:t>
            </a:r>
            <a:r>
              <a:rPr lang="fr-FR" dirty="0">
                <a:solidFill>
                  <a:schemeClr val="bg1"/>
                </a:solidFill>
              </a:rPr>
              <a:t> ouverte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Complément au carte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Determiner</a:t>
            </a:r>
            <a:r>
              <a:rPr lang="fr-FR" dirty="0">
                <a:solidFill>
                  <a:schemeClr val="bg1"/>
                </a:solidFill>
              </a:rPr>
              <a:t> l’</a:t>
            </a:r>
            <a:r>
              <a:rPr lang="fr-FR" dirty="0" err="1">
                <a:solidFill>
                  <a:schemeClr val="bg1"/>
                </a:solidFill>
              </a:rPr>
              <a:t>atitude</a:t>
            </a:r>
            <a:r>
              <a:rPr lang="fr-FR" dirty="0">
                <a:solidFill>
                  <a:schemeClr val="bg1"/>
                </a:solidFill>
              </a:rPr>
              <a:t> de passe ou le contournement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Si </a:t>
            </a:r>
            <a:r>
              <a:rPr lang="fr-FR" dirty="0" err="1">
                <a:solidFill>
                  <a:schemeClr val="bg1"/>
                </a:solidFill>
              </a:rPr>
              <a:t>imcompatibilité</a:t>
            </a:r>
            <a:r>
              <a:rPr lang="fr-FR" dirty="0">
                <a:solidFill>
                  <a:schemeClr val="bg1"/>
                </a:solidFill>
              </a:rPr>
              <a:t>, reprend tout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E3CE3CC5-FE29-ED03-26D8-97573A5F4544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978645E0-591F-1706-BD11-BD3FCA04C05B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B4A995F-C735-3EB6-AF07-3BAC3B04623E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7D076B00-5EF6-3DB8-9041-F9E881A9FAA3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C83303AC-36C3-61BC-07A7-9789EF8553BC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555361FF-CA9A-29A1-84B0-4EF4BECBAAB3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C2D68160-B580-499A-3A46-F76CB1044CBB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722CD533-EA7D-0957-2148-BFD573570467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8961F08C-756F-E83C-59B8-A8DD0E6E0DC6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360BC611-DC81-BFAF-6A16-756B162BE5FC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28486690-CB42-B2F4-9634-E49569BB5F63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3D175A18-8697-16D8-C73B-38A813167055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9D9094D9-B48F-77F3-97BD-6A6243321423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C61ED1F-E0BF-B2BA-E37D-3188C11D461E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8CB653FE-7663-D9AC-A011-1E8D871B0679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4005D8-90BD-8A15-D7F2-A4355E8BA31B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ABEC854-AFC3-5E64-17F8-42771F870180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A4B9B3CD-73A6-6DF1-F2D7-C12162D8B0C5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857430CA-2396-764F-B782-7D2BDC8CD47D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02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975DE-EA04-CFCB-0F98-66F79BA8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1BEB862-41AB-839F-61BA-73590A0C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00E0E596-4B57-60CF-6C9B-D3D7254FC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358" y="0"/>
            <a:ext cx="55976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D8528-E8AA-B628-2358-12B7A0CF9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Étape 1.2 : Les complements au </a:t>
            </a:r>
            <a:r>
              <a:rPr lang="en-US" sz="4000" dirty="0" err="1">
                <a:solidFill>
                  <a:schemeClr val="bg1"/>
                </a:solidFill>
              </a:rPr>
              <a:t>cartes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B788922-E554-F2B7-05DF-AB634B940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A137BF-6C35-3D0A-B88B-1058B4CD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117C5A-81CE-E07B-54D4-3307A3077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002F8D04-ACEC-C4C2-5BF5-13353B62782C}"/>
              </a:ext>
            </a:extLst>
          </p:cNvPr>
          <p:cNvSpPr txBox="1"/>
          <p:nvPr/>
        </p:nvSpPr>
        <p:spPr>
          <a:xfrm>
            <a:off x="5048251" y="1505694"/>
            <a:ext cx="6140449" cy="350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Verifier</a:t>
            </a:r>
            <a:r>
              <a:rPr lang="fr-FR" dirty="0">
                <a:solidFill>
                  <a:schemeClr val="bg1"/>
                </a:solidFill>
              </a:rPr>
              <a:t> les Espace te les zone Restrictive qui passe par notre trajectoire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Limite de temps et d’</a:t>
            </a:r>
            <a:r>
              <a:rPr lang="fr-FR" dirty="0" err="1">
                <a:solidFill>
                  <a:schemeClr val="bg1"/>
                </a:solidFill>
              </a:rPr>
              <a:t>altide</a:t>
            </a:r>
            <a:r>
              <a:rPr lang="fr-FR" dirty="0">
                <a:solidFill>
                  <a:schemeClr val="bg1"/>
                </a:solidFill>
              </a:rPr>
              <a:t>, si la zone </a:t>
            </a:r>
            <a:r>
              <a:rPr lang="fr-FR" dirty="0" err="1">
                <a:solidFill>
                  <a:schemeClr val="bg1"/>
                </a:solidFill>
              </a:rPr>
              <a:t>etst</a:t>
            </a:r>
            <a:r>
              <a:rPr lang="fr-FR" dirty="0">
                <a:solidFill>
                  <a:schemeClr val="bg1"/>
                </a:solidFill>
              </a:rPr>
              <a:t> ouverte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Determiner</a:t>
            </a:r>
            <a:r>
              <a:rPr lang="fr-FR" dirty="0">
                <a:solidFill>
                  <a:schemeClr val="bg1"/>
                </a:solidFill>
              </a:rPr>
              <a:t> l’</a:t>
            </a:r>
            <a:r>
              <a:rPr lang="fr-FR" dirty="0" err="1">
                <a:solidFill>
                  <a:schemeClr val="bg1"/>
                </a:solidFill>
              </a:rPr>
              <a:t>atitude</a:t>
            </a:r>
            <a:r>
              <a:rPr lang="fr-FR" dirty="0">
                <a:solidFill>
                  <a:schemeClr val="bg1"/>
                </a:solidFill>
              </a:rPr>
              <a:t> de passe ou le contournement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Si </a:t>
            </a:r>
            <a:r>
              <a:rPr lang="fr-FR" dirty="0" err="1">
                <a:solidFill>
                  <a:schemeClr val="bg1"/>
                </a:solidFill>
              </a:rPr>
              <a:t>imcompatibilité</a:t>
            </a:r>
            <a:r>
              <a:rPr lang="fr-FR" dirty="0">
                <a:solidFill>
                  <a:schemeClr val="bg1"/>
                </a:solidFill>
              </a:rPr>
              <a:t>, reprend tout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3B32766-1DAB-69B5-3246-E3684CFDA8B0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92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20FDFD2-19AF-4124-A49A-BAC0929B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2489" y="343440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1.2: Les Cartes VAC</a:t>
            </a:r>
          </a:p>
        </p:txBody>
      </p:sp>
      <p:pic>
        <p:nvPicPr>
          <p:cNvPr id="10" name="Image 9" descr="Une image contenant texte, carte, diagramme, Plan&#10;&#10;Le contenu généré par l’IA peut être incorrect.">
            <a:extLst>
              <a:ext uri="{FF2B5EF4-FFF2-40B4-BE49-F238E27FC236}">
                <a16:creationId xmlns:a16="http://schemas.microsoft.com/office/drawing/2014/main" id="{E1673553-94B9-B525-3882-DB45E7158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 r="1" b="42182"/>
          <a:stretch>
            <a:fillRect/>
          </a:stretch>
        </p:blipFill>
        <p:spPr>
          <a:xfrm>
            <a:off x="20" y="10"/>
            <a:ext cx="5983982" cy="3333738"/>
          </a:xfrm>
          <a:custGeom>
            <a:avLst/>
            <a:gdLst/>
            <a:ahLst/>
            <a:cxnLst/>
            <a:rect l="l" t="t" r="r" b="b"/>
            <a:pathLst>
              <a:path w="5984002" h="3333748">
                <a:moveTo>
                  <a:pt x="0" y="0"/>
                </a:moveTo>
                <a:lnTo>
                  <a:pt x="5984002" y="0"/>
                </a:lnTo>
                <a:lnTo>
                  <a:pt x="5984002" y="3207466"/>
                </a:lnTo>
                <a:lnTo>
                  <a:pt x="5974632" y="3224222"/>
                </a:lnTo>
                <a:cubicBezTo>
                  <a:pt x="5971874" y="3232240"/>
                  <a:pt x="5969769" y="3240871"/>
                  <a:pt x="5966960" y="3248619"/>
                </a:cubicBezTo>
                <a:cubicBezTo>
                  <a:pt x="5960339" y="3266468"/>
                  <a:pt x="5963751" y="3279610"/>
                  <a:pt x="5983007" y="3289222"/>
                </a:cubicBezTo>
                <a:lnTo>
                  <a:pt x="5984002" y="3290152"/>
                </a:lnTo>
                <a:lnTo>
                  <a:pt x="5984002" y="3333748"/>
                </a:lnTo>
                <a:lnTo>
                  <a:pt x="0" y="3333748"/>
                </a:lnTo>
                <a:close/>
              </a:path>
            </a:pathLst>
          </a:custGeom>
        </p:spPr>
      </p:pic>
      <p:pic>
        <p:nvPicPr>
          <p:cNvPr id="12" name="Image 11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EA5E1A51-3708-3B1D-B2DD-636138677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3" b="11103"/>
          <a:stretch>
            <a:fillRect/>
          </a:stretch>
        </p:blipFill>
        <p:spPr>
          <a:xfrm>
            <a:off x="20" y="3524255"/>
            <a:ext cx="2952729" cy="3333749"/>
          </a:xfrm>
          <a:custGeom>
            <a:avLst/>
            <a:gdLst/>
            <a:ahLst/>
            <a:cxnLst/>
            <a:rect l="l" t="t" r="r" b="b"/>
            <a:pathLst>
              <a:path w="2952749" h="3333749">
                <a:moveTo>
                  <a:pt x="0" y="0"/>
                </a:moveTo>
                <a:lnTo>
                  <a:pt x="2952749" y="0"/>
                </a:lnTo>
                <a:lnTo>
                  <a:pt x="2952749" y="3333749"/>
                </a:lnTo>
                <a:lnTo>
                  <a:pt x="0" y="3333749"/>
                </a:lnTo>
                <a:close/>
              </a:path>
            </a:pathLst>
          </a:custGeom>
        </p:spPr>
      </p:pic>
      <p:pic>
        <p:nvPicPr>
          <p:cNvPr id="6" name="Image 5" descr="Une image contenant texte, carte, atlas&#10;&#10;Le contenu généré par l’IA peut être incorrect.">
            <a:extLst>
              <a:ext uri="{FF2B5EF4-FFF2-40B4-BE49-F238E27FC236}">
                <a16:creationId xmlns:a16="http://schemas.microsoft.com/office/drawing/2014/main" id="{0010F89A-E078-8899-38FB-3C4EE8FD0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5" r="1" b="1"/>
          <a:stretch>
            <a:fillRect/>
          </a:stretch>
        </p:blipFill>
        <p:spPr>
          <a:xfrm>
            <a:off x="3143249" y="3524256"/>
            <a:ext cx="2660651" cy="3333744"/>
          </a:xfrm>
          <a:custGeom>
            <a:avLst/>
            <a:gdLst/>
            <a:ahLst/>
            <a:cxnLst/>
            <a:rect l="l" t="t" r="r" b="b"/>
            <a:pathLst>
              <a:path w="2660651" h="3333744">
                <a:moveTo>
                  <a:pt x="0" y="0"/>
                </a:moveTo>
                <a:lnTo>
                  <a:pt x="2660651" y="0"/>
                </a:lnTo>
                <a:lnTo>
                  <a:pt x="2660651" y="3333744"/>
                </a:lnTo>
                <a:lnTo>
                  <a:pt x="0" y="3333744"/>
                </a:lnTo>
                <a:close/>
              </a:path>
            </a:pathLst>
          </a:custGeom>
        </p:spPr>
      </p:pic>
      <p:grpSp>
        <p:nvGrpSpPr>
          <p:cNvPr id="38" name="Group 32">
            <a:extLst>
              <a:ext uri="{FF2B5EF4-FFF2-40B4-BE49-F238E27FC236}">
                <a16:creationId xmlns:a16="http://schemas.microsoft.com/office/drawing/2014/main" id="{7F6F6FC6-9A5F-4E14-8105-15D94914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70" y="544"/>
            <a:ext cx="874716" cy="6857455"/>
            <a:chOff x="5395370" y="544"/>
            <a:chExt cx="874716" cy="6857455"/>
          </a:xfrm>
        </p:grpSpPr>
        <p:sp>
          <p:nvSpPr>
            <p:cNvPr id="39" name="Freeform: Shape 33">
              <a:extLst>
                <a:ext uri="{FF2B5EF4-FFF2-40B4-BE49-F238E27FC236}">
                  <a16:creationId xmlns:a16="http://schemas.microsoft.com/office/drawing/2014/main" id="{2DCFA6DA-C89C-4BD9-A659-4E35D789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4">
              <a:extLst>
                <a:ext uri="{FF2B5EF4-FFF2-40B4-BE49-F238E27FC236}">
                  <a16:creationId xmlns:a16="http://schemas.microsoft.com/office/drawing/2014/main" id="{868AC5BD-C02C-4D96-813D-3C9ABB38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5950639-0B3B-184C-C453-13A71637859D}"/>
              </a:ext>
            </a:extLst>
          </p:cNvPr>
          <p:cNvSpPr txBox="1"/>
          <p:nvPr/>
        </p:nvSpPr>
        <p:spPr>
          <a:xfrm>
            <a:off x="6892489" y="13557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DEF ?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rapide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utilié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content, nom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d’info</a:t>
            </a:r>
            <a:endParaRPr lang="en-US" sz="13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Télécharger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les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cartes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VAC (10-15 min)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Imprimer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les VAC (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ou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les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avoir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sur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tablette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séparée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) 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(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Annexe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1 - VAC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Exemple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Vérifier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dates de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validité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Confirmer les point de sortie,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Regarder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donnée critique pour verifier la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comptibilité</a:t>
            </a:r>
            <a:endParaRPr lang="en-US" sz="13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Si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imcomptabilité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: retour </a:t>
            </a:r>
            <a:r>
              <a:rPr lang="en-US" sz="1300" dirty="0" err="1">
                <a:solidFill>
                  <a:schemeClr val="bg1">
                    <a:alpha val="80000"/>
                  </a:schemeClr>
                </a:solidFill>
              </a:rPr>
              <a:t>etape</a:t>
            </a:r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 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AB45F-5691-5FC0-F1CB-7194CAD9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EFADB-BFE3-E399-83EB-8C635E50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1.3: Recherche et </a:t>
            </a:r>
            <a:r>
              <a:rPr lang="en-US" sz="1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Collecte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Documents</a:t>
            </a:r>
            <a:b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Durée </a:t>
            </a:r>
            <a:r>
              <a:rPr lang="en-US" sz="1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moyenne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 45-60 minutes (</a:t>
            </a:r>
            <a:r>
              <a:rPr lang="en-US" sz="1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tout </a:t>
            </a:r>
            <a:r>
              <a:rPr lang="en-US" sz="1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</a:t>
            </a: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bien...)</a:t>
            </a:r>
            <a:b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 7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ED10353C-8745-E067-0603-8CC86393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" b="27294"/>
          <a:stretch>
            <a:fillRect/>
          </a:stretch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1" name="Image 10" descr="Une image contenant texte, Police, capture d’écran, document&#10;&#10;Le contenu généré par l’IA peut être incorrect.">
            <a:extLst>
              <a:ext uri="{FF2B5EF4-FFF2-40B4-BE49-F238E27FC236}">
                <a16:creationId xmlns:a16="http://schemas.microsoft.com/office/drawing/2014/main" id="{5308C413-9094-E29D-972E-96AC2DCD7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r="1" b="15277"/>
          <a:stretch>
            <a:fillRect/>
          </a:stretch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Image 3" descr="Une image contenant texte, Police, lettre, document&#10;&#10;Le contenu généré par l’IA peut être incorrect.">
            <a:extLst>
              <a:ext uri="{FF2B5EF4-FFF2-40B4-BE49-F238E27FC236}">
                <a16:creationId xmlns:a16="http://schemas.microsoft.com/office/drawing/2014/main" id="{8A8F4A37-2325-B342-98B2-69FA66899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3" b="6867"/>
          <a:stretch>
            <a:fillRect/>
          </a:stretch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B7FE36D2-F74D-FC7C-080F-C73634BEAD14}"/>
              </a:ext>
            </a:extLst>
          </p:cNvPr>
          <p:cNvSpPr txBox="1"/>
          <p:nvPr/>
        </p:nvSpPr>
        <p:spPr>
          <a:xfrm>
            <a:off x="5664200" y="4766267"/>
            <a:ext cx="5933439" cy="1771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Rechercher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manuellement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chaque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NOTAM (5-10 min) – SOFIA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Definnniont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rapide</a:t>
            </a:r>
            <a:endParaRPr lang="en-US" sz="6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Lire et trier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manuellement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les NOTAM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pertinents</a:t>
            </a:r>
            <a:endParaRPr lang="en-US" sz="6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Noter sur papier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ceux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qui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impactent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le vol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Si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incompatilité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, retour a </a:t>
            </a:r>
            <a:r>
              <a:rPr lang="en-US" sz="600" dirty="0" err="1">
                <a:solidFill>
                  <a:schemeClr val="bg1">
                    <a:alpha val="80000"/>
                  </a:schemeClr>
                </a:solidFill>
              </a:rPr>
              <a:t>l’etap</a:t>
            </a:r>
            <a:r>
              <a:rPr lang="en-US" sz="600" dirty="0">
                <a:solidFill>
                  <a:schemeClr val="bg1">
                    <a:alpha val="80000"/>
                  </a:schemeClr>
                </a:solidFill>
              </a:rPr>
              <a:t> 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32CD9E-B029-31D7-EC4E-C95C66F63363}"/>
              </a:ext>
            </a:extLst>
          </p:cNvPr>
          <p:cNvSpPr txBox="1">
            <a:spLocks/>
          </p:cNvSpPr>
          <p:nvPr/>
        </p:nvSpPr>
        <p:spPr>
          <a:xfrm>
            <a:off x="1577340" y="5524280"/>
            <a:ext cx="8260080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b="1" dirty="0">
                <a:solidFill>
                  <a:schemeClr val="bg1"/>
                </a:solidFill>
              </a:rPr>
              <a:t>Bilan, pour </a:t>
            </a:r>
            <a:r>
              <a:rPr lang="en-US" sz="1600" b="1" dirty="0" err="1">
                <a:solidFill>
                  <a:schemeClr val="bg1"/>
                </a:solidFill>
              </a:rPr>
              <a:t>valider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une</a:t>
            </a:r>
            <a:r>
              <a:rPr lang="en-US" sz="1600" b="1" dirty="0">
                <a:solidFill>
                  <a:schemeClr val="bg1"/>
                </a:solidFill>
              </a:rPr>
              <a:t> navigation, 3 </a:t>
            </a:r>
            <a:r>
              <a:rPr lang="en-US" sz="1600" b="1" dirty="0" err="1">
                <a:solidFill>
                  <a:schemeClr val="bg1"/>
                </a:solidFill>
              </a:rPr>
              <a:t>etapes</a:t>
            </a:r>
            <a:r>
              <a:rPr lang="en-US" sz="1600" b="1" dirty="0">
                <a:solidFill>
                  <a:schemeClr val="bg1"/>
                </a:solidFill>
              </a:rPr>
              <a:t> iterative</a:t>
            </a:r>
          </a:p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b="1" dirty="0">
                <a:solidFill>
                  <a:schemeClr val="bg1"/>
                </a:solidFill>
              </a:rPr>
              <a:t>Source </a:t>
            </a:r>
            <a:r>
              <a:rPr lang="en-US" sz="1600" b="1" dirty="0" err="1">
                <a:solidFill>
                  <a:schemeClr val="bg1"/>
                </a:solidFill>
              </a:rPr>
              <a:t>d’ouble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 err="1">
                <a:solidFill>
                  <a:schemeClr val="bg1"/>
                </a:solidFill>
              </a:rPr>
              <a:t>multid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factriel</a:t>
            </a:r>
            <a:endParaRPr lang="en-US" sz="1600" b="1" dirty="0">
              <a:solidFill>
                <a:schemeClr val="bg1"/>
              </a:solidFill>
            </a:endParaRPr>
          </a:p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1600" b="1" dirty="0">
                <a:solidFill>
                  <a:schemeClr val="bg1"/>
                </a:solidFill>
              </a:rPr>
              <a:t>Et dans le </a:t>
            </a:r>
            <a:r>
              <a:rPr lang="en-US" sz="1600" b="1" dirty="0" err="1">
                <a:solidFill>
                  <a:schemeClr val="bg1"/>
                </a:solidFill>
              </a:rPr>
              <a:t>cas</a:t>
            </a:r>
            <a:r>
              <a:rPr lang="en-US" sz="1600" b="1" dirty="0">
                <a:solidFill>
                  <a:schemeClr val="bg1"/>
                </a:solidFill>
              </a:rPr>
              <a:t> de notam, </a:t>
            </a:r>
            <a:r>
              <a:rPr lang="en-US" sz="1600" b="1" dirty="0" err="1">
                <a:solidFill>
                  <a:schemeClr val="bg1"/>
                </a:solidFill>
              </a:rPr>
              <a:t>susetible</a:t>
            </a:r>
            <a:r>
              <a:rPr lang="en-US" sz="1600" b="1" dirty="0">
                <a:solidFill>
                  <a:schemeClr val="bg1"/>
                </a:solidFill>
              </a:rPr>
              <a:t> de changer </a:t>
            </a:r>
          </a:p>
        </p:txBody>
      </p:sp>
    </p:spTree>
    <p:extLst>
      <p:ext uri="{BB962C8B-B14F-4D97-AF65-F5344CB8AC3E}">
        <p14:creationId xmlns:p14="http://schemas.microsoft.com/office/powerpoint/2010/main" val="273248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15C17-5144-CEE2-FAA1-F10631DD0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2078C7A-4736-65CA-8681-52D2635D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2CFFB-3788-811F-5923-459A6270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en-US" sz="4000" dirty="0">
                <a:solidFill>
                  <a:schemeClr val="bg1"/>
                </a:solidFill>
              </a:rPr>
              <a:t>Étape 1 : Fini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F73339FA-DC18-34C4-B3D4-D23467D7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60001B5-4EFF-7D01-C28A-5826EB758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ABB8CB9-3A0D-948C-824F-8D98666CC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7E9A50-F905-508D-9A21-EF824B168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Ellipse 27">
            <a:extLst>
              <a:ext uri="{FF2B5EF4-FFF2-40B4-BE49-F238E27FC236}">
                <a16:creationId xmlns:a16="http://schemas.microsoft.com/office/drawing/2014/main" id="{224AD17E-C924-25D8-D484-3CA839CEB629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9E1F2A5-6C65-E5CC-8BA9-5541C9DF1FB7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FB3263F-318B-60AA-6B38-BB3B72A58DE3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3CA940-D582-06DC-68AD-F9F2245A95F1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C8FF808-891C-8542-303F-AAAAA4267C16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979A362-9721-F076-A06F-B53EFCAE35A5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AF776DA-C9C9-05D4-696B-861987F1164E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D5ECECD7-7B2A-04AE-4D5D-E3F216BC9E5A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AFAFBDD9-C64A-FA74-8239-A7F189C80BF4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2C76DA04-EF52-F781-0303-194BFA2606A1}"/>
              </a:ext>
            </a:extLst>
          </p:cNvPr>
          <p:cNvSpPr txBox="1"/>
          <p:nvPr/>
        </p:nvSpPr>
        <p:spPr>
          <a:xfrm>
            <a:off x="5048251" y="1505694"/>
            <a:ext cx="6140449" cy="3683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bg1"/>
                </a:solidFill>
              </a:rPr>
              <a:t>Un route faite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bg1"/>
                </a:solidFill>
              </a:rPr>
              <a:t>Respect les contrainte </a:t>
            </a:r>
            <a:r>
              <a:rPr lang="fr-FR" b="1" u="sng" dirty="0" err="1">
                <a:solidFill>
                  <a:schemeClr val="bg1"/>
                </a:solidFill>
              </a:rPr>
              <a:t>aero</a:t>
            </a:r>
            <a:endParaRPr lang="fr-FR" b="1" u="sng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chemeClr val="bg1"/>
                </a:solidFill>
              </a:rPr>
              <a:t>Identifier les point clef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Tournet</a:t>
            </a:r>
            <a:r>
              <a:rPr lang="fr-FR" b="1" u="sng" dirty="0">
                <a:solidFill>
                  <a:schemeClr val="bg1"/>
                </a:solidFill>
              </a:rPr>
              <a:t>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Visuele</a:t>
            </a:r>
            <a:r>
              <a:rPr lang="fr-FR" b="1" u="sng" dirty="0">
                <a:solidFill>
                  <a:schemeClr val="bg1"/>
                </a:solidFill>
              </a:rPr>
              <a:t>,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Determine</a:t>
            </a:r>
            <a:r>
              <a:rPr lang="fr-FR" b="1" u="sng" dirty="0">
                <a:solidFill>
                  <a:schemeClr val="bg1"/>
                </a:solidFill>
              </a:rPr>
              <a:t> un </a:t>
            </a:r>
            <a:r>
              <a:rPr lang="fr-FR" b="1" u="sng" dirty="0" err="1">
                <a:solidFill>
                  <a:schemeClr val="bg1"/>
                </a:solidFill>
              </a:rPr>
              <a:t>atitude</a:t>
            </a:r>
            <a:r>
              <a:rPr lang="fr-FR" b="1" u="sng" dirty="0">
                <a:solidFill>
                  <a:schemeClr val="bg1"/>
                </a:solidFill>
              </a:rPr>
              <a:t> vol pour chaque segment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Verifier</a:t>
            </a:r>
            <a:r>
              <a:rPr lang="fr-FR" b="1" u="sng" dirty="0">
                <a:solidFill>
                  <a:schemeClr val="bg1"/>
                </a:solidFill>
              </a:rPr>
              <a:t> les </a:t>
            </a:r>
            <a:r>
              <a:rPr lang="fr-FR" b="1" u="sng" dirty="0" err="1">
                <a:solidFill>
                  <a:schemeClr val="bg1"/>
                </a:solidFill>
              </a:rPr>
              <a:t>epsace</a:t>
            </a:r>
            <a:r>
              <a:rPr lang="fr-FR" b="1" u="sng" dirty="0">
                <a:solidFill>
                  <a:schemeClr val="bg1"/>
                </a:solidFill>
              </a:rPr>
              <a:t> tet le contrainte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dirty="0" err="1">
                <a:solidFill>
                  <a:schemeClr val="bg1"/>
                </a:solidFill>
              </a:rPr>
              <a:t>Aerodrome</a:t>
            </a:r>
            <a:r>
              <a:rPr lang="fr-FR" b="1" u="sng" dirty="0">
                <a:solidFill>
                  <a:schemeClr val="bg1"/>
                </a:solidFill>
              </a:rPr>
              <a:t> sont </a:t>
            </a:r>
            <a:r>
              <a:rPr lang="fr-FR" b="1" u="sng" dirty="0" err="1">
                <a:solidFill>
                  <a:schemeClr val="bg1"/>
                </a:solidFill>
              </a:rPr>
              <a:t>pertinant</a:t>
            </a:r>
            <a:r>
              <a:rPr lang="fr-FR" b="1" u="sng" dirty="0">
                <a:solidFill>
                  <a:schemeClr val="bg1"/>
                </a:solidFill>
              </a:rPr>
              <a:t> et </a:t>
            </a:r>
            <a:r>
              <a:rPr lang="fr-FR" b="1" u="sng" dirty="0" err="1">
                <a:solidFill>
                  <a:schemeClr val="bg1"/>
                </a:solidFill>
              </a:rPr>
              <a:t>compatble</a:t>
            </a: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Trad VS </a:t>
            </a:r>
            <a:r>
              <a:rPr lang="fr-FR" dirty="0" err="1">
                <a:solidFill>
                  <a:schemeClr val="bg1"/>
                </a:solidFill>
              </a:rPr>
              <a:t>alflight</a:t>
            </a: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Tout </a:t>
            </a:r>
            <a:r>
              <a:rPr lang="fr-FR" dirty="0" err="1">
                <a:solidFill>
                  <a:schemeClr val="bg1"/>
                </a:solidFill>
              </a:rPr>
              <a:t>doite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tre</a:t>
            </a:r>
            <a:r>
              <a:rPr lang="fr-FR" dirty="0">
                <a:solidFill>
                  <a:schemeClr val="bg1"/>
                </a:solidFill>
              </a:rPr>
              <a:t> chercher et </a:t>
            </a:r>
            <a:r>
              <a:rPr lang="fr-FR" dirty="0" err="1">
                <a:solidFill>
                  <a:schemeClr val="bg1"/>
                </a:solidFill>
              </a:rPr>
              <a:t>recordié</a:t>
            </a:r>
            <a:r>
              <a:rPr lang="fr-FR" dirty="0">
                <a:solidFill>
                  <a:schemeClr val="bg1"/>
                </a:solidFill>
              </a:rPr>
              <a:t> a la main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Alfight</a:t>
            </a:r>
            <a:r>
              <a:rPr lang="fr-FR" dirty="0">
                <a:solidFill>
                  <a:schemeClr val="bg1"/>
                </a:solidFill>
              </a:rPr>
              <a:t>: un </a:t>
            </a:r>
            <a:r>
              <a:rPr lang="fr-FR" dirty="0" err="1">
                <a:solidFill>
                  <a:schemeClr val="bg1"/>
                </a:solidFill>
              </a:rPr>
              <a:t>paramettre</a:t>
            </a:r>
            <a:r>
              <a:rPr lang="fr-FR" dirty="0">
                <a:solidFill>
                  <a:schemeClr val="bg1"/>
                </a:solidFill>
              </a:rPr>
              <a:t> change, je le modifie, les calcule se refond et se </a:t>
            </a:r>
            <a:r>
              <a:rPr lang="fr-FR" dirty="0" err="1">
                <a:solidFill>
                  <a:schemeClr val="bg1"/>
                </a:solidFill>
              </a:rPr>
              <a:t>recalclue</a:t>
            </a: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Alter avec check liste des point </a:t>
            </a:r>
            <a:r>
              <a:rPr lang="fr-FR" dirty="0" err="1">
                <a:solidFill>
                  <a:schemeClr val="bg1"/>
                </a:solidFill>
              </a:rPr>
              <a:t>importatn</a:t>
            </a:r>
            <a:r>
              <a:rPr lang="fr-FR" dirty="0">
                <a:solidFill>
                  <a:schemeClr val="bg1"/>
                </a:solidFill>
              </a:rPr>
              <a:t> et </a:t>
            </a:r>
            <a:r>
              <a:rPr lang="fr-FR" dirty="0" err="1">
                <a:solidFill>
                  <a:schemeClr val="bg1"/>
                </a:solidFill>
              </a:rPr>
              <a:t>securitaire</a:t>
            </a:r>
            <a:r>
              <a:rPr lang="fr-FR" dirty="0">
                <a:solidFill>
                  <a:schemeClr val="bg1"/>
                </a:solidFill>
              </a:rPr>
              <a:t> lié a la </a:t>
            </a:r>
            <a:r>
              <a:rPr lang="fr-FR" dirty="0" err="1">
                <a:solidFill>
                  <a:schemeClr val="bg1"/>
                </a:solidFill>
              </a:rPr>
              <a:t>nav</a:t>
            </a:r>
            <a:r>
              <a:rPr lang="fr-FR" dirty="0">
                <a:solidFill>
                  <a:schemeClr val="bg1"/>
                </a:solidFill>
              </a:rPr>
              <a:t> et son trajet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Areodron</a:t>
            </a:r>
            <a:r>
              <a:rPr lang="fr-FR" dirty="0">
                <a:solidFill>
                  <a:schemeClr val="bg1"/>
                </a:solidFill>
              </a:rPr>
              <a:t> sont filtré en fonction des </a:t>
            </a:r>
            <a:r>
              <a:rPr lang="fr-FR" dirty="0" err="1">
                <a:solidFill>
                  <a:schemeClr val="bg1"/>
                </a:solidFill>
              </a:rPr>
              <a:t>paratre</a:t>
            </a:r>
            <a:r>
              <a:rPr lang="fr-FR" dirty="0">
                <a:solidFill>
                  <a:schemeClr val="bg1"/>
                </a:solidFill>
              </a:rPr>
              <a:t> de l’avion. Les </a:t>
            </a:r>
            <a:r>
              <a:rPr lang="fr-FR" dirty="0" err="1">
                <a:solidFill>
                  <a:schemeClr val="bg1"/>
                </a:solidFill>
              </a:rPr>
              <a:t>elemtn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selctionnable</a:t>
            </a:r>
            <a:r>
              <a:rPr lang="fr-FR" dirty="0">
                <a:solidFill>
                  <a:schemeClr val="bg1"/>
                </a:solidFill>
              </a:rPr>
              <a:t> sont compatible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Alter </a:t>
            </a:r>
            <a:r>
              <a:rPr lang="fr-FR" dirty="0" err="1">
                <a:solidFill>
                  <a:schemeClr val="bg1"/>
                </a:solidFill>
              </a:rPr>
              <a:t>immediate</a:t>
            </a:r>
            <a:r>
              <a:rPr lang="fr-FR" dirty="0">
                <a:solidFill>
                  <a:schemeClr val="bg1"/>
                </a:solidFill>
              </a:rPr>
              <a:t> en cas d’</a:t>
            </a:r>
            <a:r>
              <a:rPr lang="fr-FR" dirty="0" err="1">
                <a:solidFill>
                  <a:schemeClr val="bg1"/>
                </a:solidFill>
              </a:rPr>
              <a:t>incoherance</a:t>
            </a:r>
            <a:r>
              <a:rPr lang="fr-FR" dirty="0">
                <a:solidFill>
                  <a:schemeClr val="bg1"/>
                </a:solidFill>
              </a:rPr>
              <a:t> ou d’</a:t>
            </a:r>
            <a:r>
              <a:rPr lang="fr-FR" dirty="0" err="1">
                <a:solidFill>
                  <a:schemeClr val="bg1"/>
                </a:solidFill>
              </a:rPr>
              <a:t>incompatilibté</a:t>
            </a:r>
            <a:endParaRPr lang="fr-FR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F56618B-B6A0-EC2C-A48A-91E987B833D1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BED10184-4D76-29D7-A0CA-9932798128B7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84A4000-F47A-8586-DCB8-C2065B3E189F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0C0DFE06-CC04-9894-5682-17BD6E788333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147EE19E-DC40-6504-BC2D-61B93EBD9D73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43DCA13A-C15C-866D-3DF2-0266B620B199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E4F0ED5D-4F93-BFB1-1BF2-F32DF30504F4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7B18D0B5-7E27-4DF3-646B-CA4287F86092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941F47C4-AD62-569A-25F9-7AF73D9A8584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59CFF57B-8074-C743-6C09-08DA48579ED8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8997C12-0DE7-2FEC-1BB3-0078945D423D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343F5D58-15C2-0C20-FB2E-117264076BB1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6EE13417-3681-22E0-2ECF-D90FEDEB8B0B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A22EBDC6-4505-83F7-31A0-4DBA4E178790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7F7FD0B-7EC4-6B74-62B5-A0BB230DC02C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F099F3B-F9B0-D3CE-D91D-D5813ECECD48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0733396-1F6A-9120-8B4D-9350C08AD9F3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BBF7D354-7DBF-C372-7B12-A7260EE9A055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0386D86-D22E-FA3D-4381-F06B69467471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725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3931</Words>
  <Application>Microsoft Office PowerPoint</Application>
  <PresentationFormat>Grand écran</PresentationFormat>
  <Paragraphs>350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Thème Office</vt:lpstr>
      <vt:lpstr>Présentation PowerPoint</vt:lpstr>
      <vt:lpstr>Présentation PowerPoint</vt:lpstr>
      <vt:lpstr>Présentation PowerPoint</vt:lpstr>
      <vt:lpstr>Étape 0/5 : Ou Aller ? 1 minutes, agreable  On fait rever On parle de simplicité on fixe une date</vt:lpstr>
      <vt:lpstr>Étape 1.1 : Planification de la Route</vt:lpstr>
      <vt:lpstr>Étape 1.2 : Les complements au cartes</vt:lpstr>
      <vt:lpstr>Étape 1.2: Les Cartes VAC</vt:lpstr>
      <vt:lpstr>Étape 1.3: Recherche et Collecte des Documents Durée moyenne : 45-60 minutes (si tout va bien...) </vt:lpstr>
      <vt:lpstr>Étape 1 : Fini</vt:lpstr>
      <vt:lpstr>Étape 2: Meteo: elmemetn impressible mais centraisable Durée moyenne : 10-15 minutes (si tout va bien...) </vt:lpstr>
      <vt:lpstr>Étape 2 : Fini</vt:lpstr>
      <vt:lpstr>Étape 3 : Weight &amp; Balance et Check Final</vt:lpstr>
      <vt:lpstr>Étape 3 : Finie</vt:lpstr>
      <vt:lpstr>Étape 4: Performance et distance</vt:lpstr>
      <vt:lpstr>Étape 4 : Finie</vt:lpstr>
      <vt:lpstr>Étape 5 : Imprimer et centraliser et preparer</vt:lpstr>
      <vt:lpstr>Étape 5/5 : la preparation est Complete : Le Cauchemar des Changements</vt:lpstr>
      <vt:lpstr>Présentation PowerPoint</vt:lpstr>
      <vt:lpstr>Présentation PowerPoint</vt:lpstr>
      <vt:lpstr>Comment Fonctionne Alflight ?</vt:lpstr>
      <vt:lpstr>1️⃣ Première Utilisation : Configuration Initiale</vt:lpstr>
      <vt:lpstr>Présentation PowerPoint</vt:lpstr>
      <vt:lpstr>2️⃣ Chaque Vol : Préparation en 3 Minutes ⚡</vt:lpstr>
      <vt:lpstr>Avant / Après : Le Changement Radical</vt:lpstr>
      <vt:lpstr>🎯 Le Véritable Impact d'Alflight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Katharina Grünberger</dc:creator>
  <cp:lastModifiedBy>Katharina Grünberger</cp:lastModifiedBy>
  <cp:revision>4</cp:revision>
  <dcterms:created xsi:type="dcterms:W3CDTF">2025-11-20T14:08:55Z</dcterms:created>
  <dcterms:modified xsi:type="dcterms:W3CDTF">2025-11-23T15:27:29Z</dcterms:modified>
</cp:coreProperties>
</file>